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28"/>
  </p:notesMasterIdLst>
  <p:sldIdLst>
    <p:sldId id="256" r:id="rId2"/>
    <p:sldId id="288" r:id="rId3"/>
    <p:sldId id="257" r:id="rId4"/>
    <p:sldId id="270" r:id="rId5"/>
    <p:sldId id="258" r:id="rId6"/>
    <p:sldId id="259" r:id="rId7"/>
    <p:sldId id="263" r:id="rId8"/>
    <p:sldId id="260" r:id="rId9"/>
    <p:sldId id="292" r:id="rId10"/>
    <p:sldId id="306" r:id="rId11"/>
    <p:sldId id="290" r:id="rId12"/>
    <p:sldId id="299" r:id="rId13"/>
    <p:sldId id="291" r:id="rId14"/>
    <p:sldId id="296" r:id="rId15"/>
    <p:sldId id="274" r:id="rId16"/>
    <p:sldId id="285" r:id="rId17"/>
    <p:sldId id="272" r:id="rId18"/>
    <p:sldId id="289" r:id="rId19"/>
    <p:sldId id="307" r:id="rId20"/>
    <p:sldId id="275" r:id="rId21"/>
    <p:sldId id="300" r:id="rId22"/>
    <p:sldId id="301" r:id="rId23"/>
    <p:sldId id="302" r:id="rId24"/>
    <p:sldId id="303" r:id="rId25"/>
    <p:sldId id="304" r:id="rId26"/>
    <p:sldId id="305" r:id="rId27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231027E-9AF9-4565-B095-649821BCA977}">
          <p14:sldIdLst>
            <p14:sldId id="256"/>
            <p14:sldId id="288"/>
            <p14:sldId id="257"/>
            <p14:sldId id="270"/>
            <p14:sldId id="258"/>
            <p14:sldId id="259"/>
            <p14:sldId id="263"/>
            <p14:sldId id="260"/>
            <p14:sldId id="292"/>
            <p14:sldId id="306"/>
            <p14:sldId id="290"/>
            <p14:sldId id="299"/>
            <p14:sldId id="291"/>
            <p14:sldId id="296"/>
            <p14:sldId id="274"/>
            <p14:sldId id="285"/>
            <p14:sldId id="272"/>
            <p14:sldId id="289"/>
            <p14:sldId id="307"/>
            <p14:sldId id="275"/>
            <p14:sldId id="300"/>
            <p14:sldId id="301"/>
            <p14:sldId id="302"/>
            <p14:sldId id="303"/>
            <p14:sldId id="304"/>
            <p14:sldId id="305"/>
          </p14:sldIdLst>
        </p14:section>
        <p14:section name="Untitled Section" id="{B25D0269-180E-461F-BB38-A0C3D4B295B1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5722B4-B567-44C1-BACA-44282D11C843}" type="datetimeFigureOut">
              <a:rPr lang="en-GB" smtClean="0"/>
              <a:t>14/09/2023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8B4A92-C127-4E5F-8DF2-B958FED79B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3247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RSA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A8353A-1350-4BCF-80E5-4E91DABD2CE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9656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5E177-6136-4AFC-8671-8646EC712E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1BB24F-9BA5-42EE-A941-B48881261B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2F2BC4-2250-4CF4-B5E0-018C653B9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3A3C5-4505-4562-88C3-360504BAB344}" type="datetimeFigureOut">
              <a:rPr lang="en-GB" smtClean="0"/>
              <a:t>14/09/2023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5E80C5-7302-4343-8E3A-B2C88D580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B04121-0B6B-4C8B-A903-D6D4F27C7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F428C-A4DA-4941-B39E-31DF889A6E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6328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59EF1-4097-4CD5-91CD-1FB69C396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CAB5F7-7A49-4C75-8E35-A90CA194F0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D75066-3B1E-4C1E-B8F6-B24AE2354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3A3C5-4505-4562-88C3-360504BAB344}" type="datetimeFigureOut">
              <a:rPr lang="en-GB" smtClean="0"/>
              <a:t>14/09/2023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717E6B-D77B-4840-9F67-FC117DAF7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CC3DB7-B533-42AC-A753-878080F66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F428C-A4DA-4941-B39E-31DF889A6E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2944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A454FD8-1C9A-4336-AA7F-4294610C77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B99C4F-44B7-4375-A318-6E5A6D9469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DFB92E-0155-49BD-B608-C162256E8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3A3C5-4505-4562-88C3-360504BAB344}" type="datetimeFigureOut">
              <a:rPr lang="en-GB" smtClean="0"/>
              <a:t>14/09/2023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BB6A89-BF13-4FE5-8677-25BE5605D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7731C8-1C09-44C0-9675-9BAF0E0C4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F428C-A4DA-4941-B39E-31DF889A6E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6554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0A276-008B-44C0-9E8E-B1E4AAFC1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D93297-CD6A-4C81-BD63-1AA533EA5E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1C6CE1-C988-43A9-A86C-BD770B8AA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3A3C5-4505-4562-88C3-360504BAB344}" type="datetimeFigureOut">
              <a:rPr lang="en-GB" smtClean="0"/>
              <a:t>14/09/2023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C762A0-F4DC-4DFA-B9C1-5812D5486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383C15-000B-4235-99F8-ACB1CA5BC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F428C-A4DA-4941-B39E-31DF889A6E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0058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33B1C-0D05-4302-A4A9-912D3F0D1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25AE19-FC74-41F7-94E5-13A0D9A391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A5A793-546F-4C57-8648-5F3A7978B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3A3C5-4505-4562-88C3-360504BAB344}" type="datetimeFigureOut">
              <a:rPr lang="en-GB" smtClean="0"/>
              <a:t>14/09/2023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763525-1CD1-426F-A0DF-1908170B6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88A8DF-65E8-49B4-A0CE-DABB80606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F428C-A4DA-4941-B39E-31DF889A6E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3784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004B5-3F30-44F3-AF0D-E7AE3DEA1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9310B4-B380-4172-A3F9-55235A521F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FB76EC-8DBF-4952-9EAE-4D566DBB3A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1F40A4-25A9-47C8-BBAB-4FB57C8EA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3A3C5-4505-4562-88C3-360504BAB344}" type="datetimeFigureOut">
              <a:rPr lang="en-GB" smtClean="0"/>
              <a:t>14/09/2023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6403F0-9E05-4D43-97E6-8C3FFA763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7DFE75-DC16-4DCC-925F-525A40A7B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F428C-A4DA-4941-B39E-31DF889A6E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0584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5D0C4-4925-4D84-88CB-1634CBA10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826F4A-0F5D-4D54-AAA5-B93CD7BB02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4EDE1C-B84B-4AEE-847E-BCD3D453C0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24DAF5-3DD1-46C9-9D4B-216F326403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8F8B96-21EF-4DCF-8031-2C8FE6BAD9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588472-C096-4EE3-845F-0F8B75128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3A3C5-4505-4562-88C3-360504BAB344}" type="datetimeFigureOut">
              <a:rPr lang="en-GB" smtClean="0"/>
              <a:t>14/09/2023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D5827A2-3A63-44B9-BF8F-58FDAD93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CD2FFC-5ACB-4EC0-829E-C05778211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F428C-A4DA-4941-B39E-31DF889A6E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279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0F6D8-CB5E-4443-9938-886972ECB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4B061C-3222-4237-945F-BDDDB038E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3A3C5-4505-4562-88C3-360504BAB344}" type="datetimeFigureOut">
              <a:rPr lang="en-GB" smtClean="0"/>
              <a:t>14/09/2023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9787CC-10F3-4384-A9A6-7D733F69A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801302-0409-4837-9DE4-9C14953FA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F428C-A4DA-4941-B39E-31DF889A6E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163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FA9888-6457-4EA0-9B7A-C31C7FFDB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3A3C5-4505-4562-88C3-360504BAB344}" type="datetimeFigureOut">
              <a:rPr lang="en-GB" smtClean="0"/>
              <a:t>14/09/2023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08A07C-38BF-41F0-8D10-E13559348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12730A-BCD0-432E-8359-235252803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F428C-A4DA-4941-B39E-31DF889A6E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404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54C44-6807-4D40-AB2D-25D1AE1FF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8CA410-6F74-40A5-9928-45D9BFF9BA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D5EF81-BF5B-441A-964C-C1D66F2D6E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66B904-9543-44FF-A2AF-0E6EB46B5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3A3C5-4505-4562-88C3-360504BAB344}" type="datetimeFigureOut">
              <a:rPr lang="en-GB" smtClean="0"/>
              <a:t>14/09/2023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BEAF81-8D18-4C31-B81A-3879E424C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3E8E6F-E3AD-4A05-863F-08117C7C3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F428C-A4DA-4941-B39E-31DF889A6E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0512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12008-8076-4A3C-ABD4-254A93E96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F48300-1E6F-4D0D-BDD4-5E39AEEE2D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F4452F-98DF-4173-B6B1-653CCD83F4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46442A-9076-4CA0-8E42-9B1F81F9C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3A3C5-4505-4562-88C3-360504BAB344}" type="datetimeFigureOut">
              <a:rPr lang="en-GB" smtClean="0"/>
              <a:t>14/09/2023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623B52-DC31-4B09-B1D5-342E88AA7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E5EEF9-35D2-48D7-82E8-F9D03905F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F428C-A4DA-4941-B39E-31DF889A6E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4143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76331D-14FB-45E3-B8B0-CC9E9C53F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984D00-8152-4DEA-8631-2429F11518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49A01B-5080-4BFA-8605-31FD8F853F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43A3C5-4505-4562-88C3-360504BAB344}" type="datetimeFigureOut">
              <a:rPr lang="en-GB" smtClean="0"/>
              <a:t>14/09/2023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5E95CC-7D1F-4F25-8526-4409C772C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E99367-2868-48B2-967D-E22F647919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5F428C-A4DA-4941-B39E-31DF889A6E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324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n.keat@chalkridgepri.hants.sch" TargetMode="External"/><Relationship Id="rId2" Type="http://schemas.openxmlformats.org/officeDocument/2006/relationships/hyperlink" Target="mailto:s.baskerville@chalkridgepri.hants.sch.uk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hyperlink" Target="mailto:s.obrien@chalkridgepri.hants.sch.uk" TargetMode="External"/><Relationship Id="rId4" Type="http://schemas.openxmlformats.org/officeDocument/2006/relationships/hyperlink" Target="mailto:k.hare@chalkridgepri.hants.sch.uk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.png"/><Relationship Id="rId7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cid:DF955B7A-BE9C-436D-92D9-4B7B9B0AAA51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cid:A02B2B59-DFC7-40BB-BC38-329FB8FD0777" TargetMode="Externa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.uk/url?sa=i&amp;rct=j&amp;q=&amp;esrc=s&amp;source=images&amp;cd=&amp;cad=rja&amp;uact=8&amp;ved=2ahUKEwiGue2wpKbcAhUEJBoKHVXnB48QjRx6BAgBEAU&amp;url=https://www.amazon.co.uk/Tiger-Goes-Wild-Peter-Brown/dp/1447253280&amp;psig=AOvVaw3DfOVIekYDzAecPF74NFdA&amp;ust=1531922020183332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8.jpeg"/><Relationship Id="rId12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.uk/url?sa=i&amp;rct=j&amp;q=&amp;esrc=s&amp;source=images&amp;cd=&amp;cad=rja&amp;uact=8&amp;ved=2ahUKEwi4ve6VpKbcAhVBzIUKHQy8BUgQjRx6BAgBEAU&amp;url=https://www.amazon.co.uk/Lion-Inside-Rachel-Bright/dp/1408331594&amp;psig=AOvVaw3W9BErh7ECeYuSFtZQDMRF&amp;ust=1531921961376438" TargetMode="External"/><Relationship Id="rId11" Type="http://schemas.openxmlformats.org/officeDocument/2006/relationships/image" Target="../media/image10.jpeg"/><Relationship Id="rId5" Type="http://schemas.openxmlformats.org/officeDocument/2006/relationships/image" Target="../media/image7.jpeg"/><Relationship Id="rId10" Type="http://schemas.openxmlformats.org/officeDocument/2006/relationships/hyperlink" Target="https://www.google.com/url?sa=i&amp;rct=j&amp;q=&amp;esrc=s&amp;source=images&amp;cd=&amp;cad=rja&amp;uact=8&amp;ved=2ahUKEwii-are-JvcAhUGuBQKHafLDQAQjRx6BAgBEAU&amp;url=https://www.amazon.co.uk/Tidy-Emily-Gravett/dp/1447273982&amp;psig=AOvVaw2R3U_YFwP9gRuSxeBzb0X8&amp;ust=1531566707360442" TargetMode="External"/><Relationship Id="rId4" Type="http://schemas.openxmlformats.org/officeDocument/2006/relationships/hyperlink" Target="https://www.google.co.uk/url?sa=i&amp;rct=j&amp;q=&amp;esrc=s&amp;source=images&amp;cd=&amp;cad=rja&amp;uact=8&amp;ved=2ahUKEwiMrN6kpKbcAhWsxoUKHZ3NB50QjRx6BAgBEAU&amp;url=https://www.amazon.com/Rainbow-Fish-Marcus-Pfister/dp/1558580093&amp;psig=AOvVaw18ABvlcram4Rp42CCP2iEx&amp;ust=1531921991629704" TargetMode="External"/><Relationship Id="rId9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82A36-2EB7-4475-A19F-F9590F557E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Year 1 and 2 Parent Workshop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C712AA-9270-4A0B-B3DC-F9C81F9DA3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878275"/>
          </a:xfrm>
        </p:spPr>
        <p:txBody>
          <a:bodyPr>
            <a:normAutofit/>
          </a:bodyPr>
          <a:lstStyle/>
          <a:p>
            <a:r>
              <a:rPr lang="en-GB" b="1" dirty="0"/>
              <a:t>Year 1:</a:t>
            </a:r>
          </a:p>
          <a:p>
            <a:r>
              <a:rPr lang="en-GB" dirty="0"/>
              <a:t>Mrs Baskerville = </a:t>
            </a:r>
            <a:r>
              <a:rPr lang="en-GB" dirty="0">
                <a:hlinkClick r:id="rId2"/>
              </a:rPr>
              <a:t>s.baskerville@chalkridgepri.hants.sch.uk</a:t>
            </a:r>
            <a:endParaRPr lang="en-GB" dirty="0"/>
          </a:p>
          <a:p>
            <a:r>
              <a:rPr lang="en-GB" dirty="0"/>
              <a:t>Mrs </a:t>
            </a:r>
            <a:r>
              <a:rPr lang="en-GB" dirty="0" err="1"/>
              <a:t>Keat</a:t>
            </a:r>
            <a:r>
              <a:rPr lang="en-GB" dirty="0"/>
              <a:t> = </a:t>
            </a:r>
            <a:r>
              <a:rPr lang="en-GB" dirty="0" err="1">
                <a:hlinkClick r:id="rId3"/>
              </a:rPr>
              <a:t>n.keat@chalkridgepri.hants.sch</a:t>
            </a:r>
            <a:endParaRPr lang="en-GB" dirty="0"/>
          </a:p>
          <a:p>
            <a:r>
              <a:rPr lang="en-GB" b="1" dirty="0"/>
              <a:t>Year 2:</a:t>
            </a:r>
          </a:p>
          <a:p>
            <a:r>
              <a:rPr lang="en-GB" dirty="0"/>
              <a:t>Miss Hare = </a:t>
            </a:r>
            <a:r>
              <a:rPr lang="en-GB" dirty="0">
                <a:hlinkClick r:id="rId4"/>
              </a:rPr>
              <a:t>k.hare@chalkridgepri.hants.sch.uk</a:t>
            </a:r>
            <a:endParaRPr lang="en-GB" dirty="0"/>
          </a:p>
          <a:p>
            <a:r>
              <a:rPr lang="en-GB" dirty="0"/>
              <a:t>Miss O’Brien = </a:t>
            </a:r>
            <a:r>
              <a:rPr lang="en-GB" dirty="0">
                <a:hlinkClick r:id="rId5"/>
              </a:rPr>
              <a:t>s.o’brien@chalkridgepri.hants.sch.uk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u="sng" dirty="0"/>
          </a:p>
          <a:p>
            <a:endParaRPr lang="en-GB" u="sng" dirty="0"/>
          </a:p>
          <a:p>
            <a:endParaRPr lang="en-GB" u="sng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C1EB46-E5AA-4EDE-BC61-EA69C860F1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61663" y="246728"/>
            <a:ext cx="2012674" cy="27902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EB82144-75AF-4FF9-A8F8-A641F54A6D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643558" y="465665"/>
            <a:ext cx="2012674" cy="2790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8496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EC69B-A196-4FC5-B66E-EB187727D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Reading and phonics in school</a:t>
            </a:r>
            <a:r>
              <a:rPr lang="en-GB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C4A74-FE27-4D39-9326-EE3EF12C9C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b="1" dirty="0" err="1"/>
              <a:t>Readi</a:t>
            </a: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Reading Practice</a:t>
            </a:r>
          </a:p>
          <a:p>
            <a:pPr marL="0" indent="0">
              <a:buNone/>
            </a:pPr>
            <a:r>
              <a:rPr lang="en-GB" dirty="0"/>
              <a:t>This will continue in exactly the same way as in Year R and Year 1.</a:t>
            </a:r>
          </a:p>
          <a:p>
            <a:pPr marL="0" indent="0">
              <a:buNone/>
            </a:pPr>
            <a:r>
              <a:rPr lang="en-GB" dirty="0"/>
              <a:t>They will read the book 3x in school – once for decoding, once for prosody and once for comprehension.</a:t>
            </a:r>
          </a:p>
          <a:p>
            <a:pPr marL="0" indent="0">
              <a:buNone/>
            </a:pPr>
            <a:r>
              <a:rPr lang="en-GB" dirty="0"/>
              <a:t>An e book will be issued to be read at home.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Phonics</a:t>
            </a:r>
          </a:p>
          <a:p>
            <a:pPr marL="0" indent="0">
              <a:buNone/>
            </a:pPr>
            <a:r>
              <a:rPr lang="en-GB" dirty="0"/>
              <a:t>Children will be taught a phonics lessons daily.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E1EBBB-C62A-4CD9-A635-78001E9338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8380" y="0"/>
            <a:ext cx="2012674" cy="27902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646B861-EA36-4607-BC10-4F12DFE89B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0"/>
            <a:ext cx="2012674" cy="2790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4889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76651C0-F966-4D1B-A6CC-3FB60FE64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8871"/>
          </a:xfrm>
        </p:spPr>
        <p:txBody>
          <a:bodyPr/>
          <a:lstStyle/>
          <a:p>
            <a:pPr algn="ctr"/>
            <a:r>
              <a:rPr lang="en-GB" b="1" dirty="0"/>
              <a:t>Year 1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055E3D8-0CC1-404D-AD97-8A417D20C6C5}"/>
              </a:ext>
            </a:extLst>
          </p:cNvPr>
          <p:cNvSpPr txBox="1">
            <a:spLocks/>
          </p:cNvSpPr>
          <p:nvPr/>
        </p:nvSpPr>
        <p:spPr>
          <a:xfrm>
            <a:off x="483327" y="762928"/>
            <a:ext cx="9057925" cy="42211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dirty="0"/>
              <a:t>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dirty="0"/>
              <a:t>                            Our team…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		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31B9FFD-08DE-4C42-9A6C-8A0D3BF609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2524" y="-35511"/>
            <a:ext cx="1575277" cy="218390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68BD338-33BC-449C-88A8-8B37E9818C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9326" y="23329"/>
            <a:ext cx="1575277" cy="2183907"/>
          </a:xfrm>
          <a:prstGeom prst="rect">
            <a:avLst/>
          </a:prstGeom>
        </p:spPr>
      </p:pic>
      <p:pic>
        <p:nvPicPr>
          <p:cNvPr id="1026" name="Picture 2" descr="Info panel picture">
            <a:extLst>
              <a:ext uri="{FF2B5EF4-FFF2-40B4-BE49-F238E27FC236}">
                <a16:creationId xmlns:a16="http://schemas.microsoft.com/office/drawing/2014/main" id="{D2E20375-C348-4141-BACA-92266F8AFD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289" y="2217175"/>
            <a:ext cx="1905000" cy="1905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nfo panel picture">
            <a:extLst>
              <a:ext uri="{FF2B5EF4-FFF2-40B4-BE49-F238E27FC236}">
                <a16:creationId xmlns:a16="http://schemas.microsoft.com/office/drawing/2014/main" id="{D7151C23-4CA9-49AB-BA75-FB526A5645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417" y="2217175"/>
            <a:ext cx="1905000" cy="1905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nfo panel picture">
            <a:extLst>
              <a:ext uri="{FF2B5EF4-FFF2-40B4-BE49-F238E27FC236}">
                <a16:creationId xmlns:a16="http://schemas.microsoft.com/office/drawing/2014/main" id="{25123C7E-0D46-4227-9855-B65D22D0C7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7246" y="2217175"/>
            <a:ext cx="1905000" cy="1905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10006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E7F4CA0-E5A9-426E-AFC2-B243DA3572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0"/>
            <a:ext cx="2012674" cy="27902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EDB65C9-62C9-4C53-A398-18E5540B0B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9326" y="23329"/>
            <a:ext cx="2012674" cy="2790298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99A554C1-B544-490E-B1E7-A523C0D65296}"/>
              </a:ext>
            </a:extLst>
          </p:cNvPr>
          <p:cNvSpPr txBox="1">
            <a:spLocks/>
          </p:cNvSpPr>
          <p:nvPr/>
        </p:nvSpPr>
        <p:spPr>
          <a:xfrm>
            <a:off x="2656232" y="365125"/>
            <a:ext cx="7005431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/>
              <a:t>Timetable</a:t>
            </a:r>
            <a:endParaRPr lang="en-GB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0D0DEE-12FD-4419-80A9-4D525ACE5C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6659" y="67704"/>
            <a:ext cx="2012674" cy="27902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C792B31-D708-4AAD-BE2C-DA04BA2947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1815" y="993652"/>
            <a:ext cx="8859911" cy="5796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3407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843966FC-BDEF-4D6F-A6BD-9D1931386493}"/>
              </a:ext>
            </a:extLst>
          </p:cNvPr>
          <p:cNvSpPr txBox="1">
            <a:spLocks/>
          </p:cNvSpPr>
          <p:nvPr/>
        </p:nvSpPr>
        <p:spPr>
          <a:xfrm>
            <a:off x="1284303" y="2338820"/>
            <a:ext cx="9623394" cy="47710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 dirty="0">
              <a:latin typeface="+mn-lt"/>
            </a:endParaRPr>
          </a:p>
          <a:p>
            <a:endParaRPr lang="en-GB" sz="2800" dirty="0"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CDE9A1-AE10-4CC2-8E13-79AB15A040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0"/>
            <a:ext cx="2012674" cy="27902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7AA88E7-B520-4E5A-B964-2926CE839C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9592" y="581766"/>
            <a:ext cx="8092815" cy="56944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4AC8273-2755-4C79-91D6-FD11A67829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79326" y="23329"/>
            <a:ext cx="2012674" cy="2790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9054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82638A-5E00-4AD7-A3D6-2D468499EB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52400" y="152400"/>
            <a:ext cx="1356804" cy="188102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D615CE7-EE67-4816-A7F4-86A4BA7FA6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2082" y="23329"/>
            <a:ext cx="1529918" cy="2121023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9E745E4-D8C9-4893-AAE2-A8A54A91690D}"/>
              </a:ext>
            </a:extLst>
          </p:cNvPr>
          <p:cNvSpPr txBox="1">
            <a:spLocks/>
          </p:cNvSpPr>
          <p:nvPr/>
        </p:nvSpPr>
        <p:spPr>
          <a:xfrm>
            <a:off x="2656232" y="365125"/>
            <a:ext cx="7005431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/>
              <a:t>Home Learning</a:t>
            </a:r>
            <a:endParaRPr lang="en-GB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54285B-B1DF-490D-9CDB-7350123C4E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1896" y="1027905"/>
            <a:ext cx="7458281" cy="5325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909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DAF2712-98A3-4A22-ADC1-52F2F57198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-35511"/>
            <a:ext cx="2012674" cy="27902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091EA7-9880-4BDC-B1C0-A6AA6AE01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Year 2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51553C-AF61-40F8-83CD-B2CDF67174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0781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/>
              <a:t>Our team…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		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A93540-920F-491D-BF3E-6CB927B4D1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9326" y="23329"/>
            <a:ext cx="2012674" cy="2790298"/>
          </a:xfrm>
          <a:prstGeom prst="rect">
            <a:avLst/>
          </a:prstGeom>
        </p:spPr>
      </p:pic>
      <p:pic>
        <p:nvPicPr>
          <p:cNvPr id="1036" name="Picture 12" descr="Info panel picture">
            <a:extLst>
              <a:ext uri="{FF2B5EF4-FFF2-40B4-BE49-F238E27FC236}">
                <a16:creationId xmlns:a16="http://schemas.microsoft.com/office/drawing/2014/main" id="{6792C089-AC5C-4A69-9BF6-212A5A561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3737" y="4800821"/>
            <a:ext cx="1905000" cy="1905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nfo panel picture">
            <a:extLst>
              <a:ext uri="{FF2B5EF4-FFF2-40B4-BE49-F238E27FC236}">
                <a16:creationId xmlns:a16="http://schemas.microsoft.com/office/drawing/2014/main" id="{03C26FAD-CE7D-4DA4-832F-0824A3C9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174" y="4784257"/>
            <a:ext cx="1905000" cy="1905000"/>
          </a:xfrm>
          <a:prstGeom prst="ellipse">
            <a:avLst/>
          </a:prstGeom>
          <a:ln w="63500" cap="rnd">
            <a:solidFill>
              <a:schemeClr val="tx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nfo panel picture">
            <a:extLst>
              <a:ext uri="{FF2B5EF4-FFF2-40B4-BE49-F238E27FC236}">
                <a16:creationId xmlns:a16="http://schemas.microsoft.com/office/drawing/2014/main" id="{2860D78A-2498-4863-8145-D914713EAD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174" y="2395555"/>
            <a:ext cx="1905000" cy="1905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nfo panel picture">
            <a:extLst>
              <a:ext uri="{FF2B5EF4-FFF2-40B4-BE49-F238E27FC236}">
                <a16:creationId xmlns:a16="http://schemas.microsoft.com/office/drawing/2014/main" id="{DA151A7E-6425-4927-900D-077589104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3737" y="2466562"/>
            <a:ext cx="1905000" cy="1905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nfo panel picture">
            <a:extLst>
              <a:ext uri="{FF2B5EF4-FFF2-40B4-BE49-F238E27FC236}">
                <a16:creationId xmlns:a16="http://schemas.microsoft.com/office/drawing/2014/main" id="{7B2957DC-280C-4381-839D-52C8E4246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600" y="4746378"/>
            <a:ext cx="1905000" cy="1905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nfo panel picture">
            <a:extLst>
              <a:ext uri="{FF2B5EF4-FFF2-40B4-BE49-F238E27FC236}">
                <a16:creationId xmlns:a16="http://schemas.microsoft.com/office/drawing/2014/main" id="{B28335ED-18DD-4321-891D-3F9D36F19E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600" y="2370482"/>
            <a:ext cx="1905000" cy="1905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83929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91EA7-9880-4BDC-B1C0-A6AA6AE01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3284" y="105482"/>
            <a:ext cx="7005431" cy="763764"/>
          </a:xfrm>
        </p:spPr>
        <p:txBody>
          <a:bodyPr/>
          <a:lstStyle/>
          <a:p>
            <a:pPr algn="ctr"/>
            <a:r>
              <a:rPr lang="en-GB" b="1" dirty="0"/>
              <a:t>Year 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A93540-920F-491D-BF3E-6CB927B4D1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9326" y="23329"/>
            <a:ext cx="2012674" cy="27902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DAF2712-98A3-4A22-ADC1-52F2F57198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0"/>
            <a:ext cx="2012674" cy="27902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CA9628D-EDE8-4D50-A2D9-CBDC221694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2674" y="869246"/>
            <a:ext cx="8146566" cy="5546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4287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91EA7-9880-4BDC-B1C0-A6AA6AE01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3284" y="92915"/>
            <a:ext cx="7005431" cy="1325563"/>
          </a:xfrm>
        </p:spPr>
        <p:txBody>
          <a:bodyPr/>
          <a:lstStyle/>
          <a:p>
            <a:pPr algn="ctr"/>
            <a:r>
              <a:rPr lang="en-GB" b="1" dirty="0"/>
              <a:t>Our Autumn Curriculum Information Overview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A93540-920F-491D-BF3E-6CB927B4D1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9326" y="23329"/>
            <a:ext cx="2012674" cy="27902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DAF2712-98A3-4A22-ADC1-52F2F57198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0"/>
            <a:ext cx="2012674" cy="27902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771A290-A15D-4524-A084-C12E7AF3D9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8861" y="1507285"/>
            <a:ext cx="7534275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1547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91EA7-9880-4BDC-B1C0-A6AA6AE01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7084" y="-94560"/>
            <a:ext cx="7005431" cy="1325563"/>
          </a:xfrm>
        </p:spPr>
        <p:txBody>
          <a:bodyPr/>
          <a:lstStyle/>
          <a:p>
            <a:pPr algn="ctr"/>
            <a:r>
              <a:rPr lang="en-GB" b="1" dirty="0"/>
              <a:t>Home Learning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A93540-920F-491D-BF3E-6CB927B4D1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9326" y="23329"/>
            <a:ext cx="2012674" cy="27902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DAF2712-98A3-4A22-ADC1-52F2F57198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0"/>
            <a:ext cx="2012674" cy="27902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7530A76-340E-4B96-BF0C-387191A3DE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52400" y="116889"/>
            <a:ext cx="2012674" cy="27902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448972-8309-414C-8494-2CF56929D2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2674" y="900493"/>
            <a:ext cx="8401612" cy="593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624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7C6EA-9357-4119-B6A3-8628FFB7B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en-GB" sz="6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49EAEB-74AF-4FE1-92AC-E1A0A5C066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32094"/>
            <a:ext cx="10515600" cy="4351338"/>
          </a:xfrm>
        </p:spPr>
        <p:txBody>
          <a:bodyPr/>
          <a:lstStyle/>
          <a:p>
            <a:r>
              <a:rPr lang="en-GB" dirty="0"/>
              <a:t>Each child in Year 2 will receive a login to a fun app called </a:t>
            </a:r>
            <a:r>
              <a:rPr lang="en-GB" dirty="0" err="1"/>
              <a:t>NumBots</a:t>
            </a:r>
            <a:r>
              <a:rPr lang="en-GB" dirty="0"/>
              <a:t>.</a:t>
            </a:r>
          </a:p>
          <a:p>
            <a:r>
              <a:rPr lang="en-GB" dirty="0"/>
              <a:t>It helps children to master their addition, subtraction and number bonds knowledge in a fun, gamified way.</a:t>
            </a:r>
          </a:p>
          <a:p>
            <a:r>
              <a:rPr lang="en-GB" dirty="0"/>
              <a:t>It is expected in Year 2 that each child will use the app at least 3 times a week. </a:t>
            </a:r>
          </a:p>
          <a:p>
            <a:r>
              <a:rPr lang="en-GB" dirty="0"/>
              <a:t>This is the sister company </a:t>
            </a:r>
            <a:r>
              <a:rPr lang="en-GB"/>
              <a:t>for TTRS.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5706CB-436E-4E11-9488-1285028C16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0"/>
            <a:ext cx="2012674" cy="27902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A727CE-787A-4599-B0A9-A319B713C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9326" y="23329"/>
            <a:ext cx="2012674" cy="27902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19B4317-60E9-41AF-A93C-7B937D7AE4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2300" y="199498"/>
            <a:ext cx="58674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77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6B1A18E-42E8-4AD8-83FE-580D8F8260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-45155"/>
            <a:ext cx="2012674" cy="27902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EF6D6CF-AFA2-465F-80FD-3C26F1B3A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0022"/>
            <a:ext cx="10515600" cy="1325563"/>
          </a:xfrm>
        </p:spPr>
        <p:txBody>
          <a:bodyPr/>
          <a:lstStyle/>
          <a:p>
            <a:pPr algn="ctr"/>
            <a:r>
              <a:rPr lang="en-GB" b="1" dirty="0"/>
              <a:t>Drop off and Pick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305AC5-E07A-47EA-9FD1-45AA6A304D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636" y="2528711"/>
            <a:ext cx="6521541" cy="4184734"/>
          </a:xfrm>
        </p:spPr>
        <p:txBody>
          <a:bodyPr>
            <a:normAutofit/>
          </a:bodyPr>
          <a:lstStyle/>
          <a:p>
            <a:r>
              <a:rPr lang="en-GB" dirty="0"/>
              <a:t>The gates are opened at 8:30am.</a:t>
            </a:r>
          </a:p>
          <a:p>
            <a:r>
              <a:rPr lang="en-GB" dirty="0"/>
              <a:t>Classroom doors are opened at 8:40am. Children should arrive between </a:t>
            </a:r>
            <a:br>
              <a:rPr lang="en-GB" dirty="0"/>
            </a:br>
            <a:r>
              <a:rPr lang="en-GB" dirty="0"/>
              <a:t>8:40am-8:50am. </a:t>
            </a:r>
          </a:p>
          <a:p>
            <a:r>
              <a:rPr lang="en-GB" dirty="0"/>
              <a:t>If children arrive after 8:50am they need to go through the office and will be marked as late. </a:t>
            </a:r>
          </a:p>
          <a:p>
            <a:r>
              <a:rPr lang="en-GB" dirty="0"/>
              <a:t>Children to be picked up at 3:10pm at the same place as they were dropped off.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69DA71-1C05-442F-BF52-E398FC31B2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1571" y="2137707"/>
            <a:ext cx="5426252" cy="46969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9A2CCC0-7C1B-47C3-B278-68603ACFB0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75000" y1="43169" x2="75000" y2="43169"/>
                        <a14:foregroundMark x1="59848" y1="79781" x2="59848" y2="7978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79326" y="23329"/>
            <a:ext cx="2012674" cy="2790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6306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A93540-920F-491D-BF3E-6CB927B4D1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9326" y="23329"/>
            <a:ext cx="2012674" cy="27902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DAF2712-98A3-4A22-ADC1-52F2F57198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0"/>
            <a:ext cx="2012674" cy="27902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091EA7-9880-4BDC-B1C0-A6AA6AE01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6232" y="365125"/>
            <a:ext cx="7005431" cy="1325563"/>
          </a:xfrm>
        </p:spPr>
        <p:txBody>
          <a:bodyPr/>
          <a:lstStyle/>
          <a:p>
            <a:pPr algn="ctr"/>
            <a:r>
              <a:rPr lang="en-GB" b="1" dirty="0"/>
              <a:t>Key Dates This Term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CFF191-FC26-4A09-AEDC-4C53BEFD56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987" y="2217116"/>
            <a:ext cx="11015133" cy="4054651"/>
          </a:xfrm>
        </p:spPr>
        <p:txBody>
          <a:bodyPr>
            <a:normAutofit/>
          </a:bodyPr>
          <a:lstStyle/>
          <a:p>
            <a:r>
              <a:rPr lang="en-GB" sz="3200" dirty="0"/>
              <a:t>Photographer in school on Thursday 14</a:t>
            </a:r>
            <a:r>
              <a:rPr lang="en-GB" sz="3200" baseline="30000" dirty="0"/>
              <a:t>th</a:t>
            </a:r>
            <a:r>
              <a:rPr lang="en-GB" sz="3200" dirty="0"/>
              <a:t> September</a:t>
            </a:r>
          </a:p>
          <a:p>
            <a:r>
              <a:rPr lang="en-GB" sz="3200" dirty="0"/>
              <a:t>School Census Day on Friday 6</a:t>
            </a:r>
            <a:r>
              <a:rPr lang="en-GB" sz="3200" baseline="30000" dirty="0"/>
              <a:t>th</a:t>
            </a:r>
            <a:r>
              <a:rPr lang="en-GB" sz="3200" dirty="0"/>
              <a:t> October (no packed lunch day)</a:t>
            </a:r>
          </a:p>
          <a:p>
            <a:r>
              <a:rPr lang="en-GB" sz="3200" dirty="0"/>
              <a:t>Fire safety talk 9</a:t>
            </a:r>
            <a:r>
              <a:rPr lang="en-GB" sz="3200" baseline="30000" dirty="0"/>
              <a:t>th</a:t>
            </a:r>
            <a:r>
              <a:rPr lang="en-GB" sz="3200" dirty="0"/>
              <a:t> October  (Year 2 and Year 6)</a:t>
            </a:r>
          </a:p>
          <a:p>
            <a:r>
              <a:rPr lang="en-GB" sz="3200" dirty="0"/>
              <a:t>Home Learning due in on Monday 16</a:t>
            </a:r>
            <a:r>
              <a:rPr lang="en-GB" sz="3200" baseline="30000" dirty="0"/>
              <a:t>th</a:t>
            </a:r>
            <a:r>
              <a:rPr lang="en-GB" sz="3200" dirty="0"/>
              <a:t> October (Year 2)</a:t>
            </a:r>
          </a:p>
          <a:p>
            <a:r>
              <a:rPr lang="en-GB" sz="3200" dirty="0"/>
              <a:t>Parents Evenings on Tuesday 17</a:t>
            </a:r>
            <a:r>
              <a:rPr lang="en-GB" sz="3200" baseline="30000" dirty="0"/>
              <a:t>th</a:t>
            </a:r>
            <a:r>
              <a:rPr lang="en-GB" sz="3200" dirty="0"/>
              <a:t> and Thursday 19</a:t>
            </a:r>
            <a:r>
              <a:rPr lang="en-GB" sz="3200" baseline="30000" dirty="0"/>
              <a:t>th</a:t>
            </a:r>
            <a:r>
              <a:rPr lang="en-GB" sz="3200" dirty="0"/>
              <a:t> October</a:t>
            </a:r>
          </a:p>
          <a:p>
            <a:r>
              <a:rPr lang="en-GB" sz="3200" dirty="0"/>
              <a:t>Inset Day on Friday 20</a:t>
            </a:r>
            <a:r>
              <a:rPr lang="en-GB" sz="3200" baseline="30000" dirty="0"/>
              <a:t>th</a:t>
            </a:r>
            <a:r>
              <a:rPr lang="en-GB" sz="3200" dirty="0"/>
              <a:t> October</a:t>
            </a:r>
          </a:p>
        </p:txBody>
      </p:sp>
    </p:spTree>
    <p:extLst>
      <p:ext uri="{BB962C8B-B14F-4D97-AF65-F5344CB8AC3E}">
        <p14:creationId xmlns:p14="http://schemas.microsoft.com/office/powerpoint/2010/main" val="40915354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FEDA7-D74B-4A20-BE57-1C909D6A3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>
                <a:latin typeface="Segoe UI Light" panose="020B0502040204020203" pitchFamily="34" charset="0"/>
                <a:cs typeface="Segoe UI Light" panose="020B0502040204020203" pitchFamily="34" charset="0"/>
              </a:rPr>
              <a:t>School Development Plan	</a:t>
            </a:r>
            <a:r>
              <a:rPr lang="en-GB" dirty="0"/>
              <a:t>	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7F31BD-195B-4EDE-9BC2-B7384EC33C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23021" y="218937"/>
            <a:ext cx="2012674" cy="27902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1F4F02C-A54C-4E63-832C-059A49C63F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1126" y="0"/>
            <a:ext cx="2012674" cy="279029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B931E4-CA49-436E-9C1C-0AF1FCD5F5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4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2022 - 2023</a:t>
            </a:r>
          </a:p>
          <a:p>
            <a:pPr marL="0" indent="0" algn="ctr">
              <a:buNone/>
            </a:pPr>
            <a:endParaRPr lang="en-GB" sz="18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0" indent="0" algn="ctr">
              <a:buNone/>
            </a:pPr>
            <a:r>
              <a:rPr lang="en-GB" sz="18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Children will receive an ambitious broad and balanced curriculum each term</a:t>
            </a:r>
          </a:p>
          <a:p>
            <a:pPr marL="0" indent="0" algn="ctr">
              <a:buNone/>
            </a:pPr>
            <a:endParaRPr lang="en-GB" sz="18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0" indent="0">
              <a:buNone/>
            </a:pPr>
            <a:r>
              <a:rPr lang="en-GB" sz="1800" dirty="0">
                <a:latin typeface="Segoe UI Light" panose="020B0502040204020203" pitchFamily="34" charset="0"/>
                <a:cs typeface="Segoe UI Light" panose="020B0502040204020203" pitchFamily="34" charset="0"/>
              </a:rPr>
              <a:t>We implemented a new PSHE and PE curriculum. </a:t>
            </a:r>
          </a:p>
          <a:p>
            <a:pPr marL="0" indent="0">
              <a:buNone/>
            </a:pPr>
            <a:r>
              <a:rPr lang="en-GB" sz="1800" dirty="0">
                <a:latin typeface="Segoe UI Light" panose="020B0502040204020203" pitchFamily="34" charset="0"/>
                <a:cs typeface="Segoe UI Light" panose="020B0502040204020203" pitchFamily="34" charset="0"/>
              </a:rPr>
              <a:t>Our RE, Spelling and Music curriculum were fully implemented.  </a:t>
            </a:r>
          </a:p>
          <a:p>
            <a:pPr marL="0" indent="0">
              <a:buNone/>
            </a:pPr>
            <a:r>
              <a:rPr lang="en-GB" sz="1800" dirty="0">
                <a:latin typeface="Segoe UI Light" panose="020B0502040204020203" pitchFamily="34" charset="0"/>
                <a:cs typeface="Segoe UI Light" panose="020B0502040204020203" pitchFamily="34" charset="0"/>
              </a:rPr>
              <a:t>With support from the Local Authority we have developed our Science, Geography and History curriculum. </a:t>
            </a:r>
          </a:p>
          <a:p>
            <a:pPr marL="0" indent="0">
              <a:buNone/>
            </a:pPr>
            <a:r>
              <a:rPr lang="en-GB" sz="1800" dirty="0">
                <a:latin typeface="Segoe UI Light" panose="020B0502040204020203" pitchFamily="34" charset="0"/>
                <a:cs typeface="Segoe UI Light" panose="020B0502040204020203" pitchFamily="34" charset="0"/>
              </a:rPr>
              <a:t>We also worked on how we teach guided reading and implemented a new handwriting programme. </a:t>
            </a:r>
          </a:p>
          <a:p>
            <a:pPr marL="0" indent="0">
              <a:buNone/>
            </a:pPr>
            <a:r>
              <a:rPr lang="en-GB" sz="1800" dirty="0">
                <a:latin typeface="Segoe UI Light" panose="020B0502040204020203" pitchFamily="34" charset="0"/>
                <a:cs typeface="Segoe UI Light" panose="020B0502040204020203" pitchFamily="34" charset="0"/>
              </a:rPr>
              <a:t>This year we are implementing a new Art, DT, French and computing curriculum. </a:t>
            </a:r>
          </a:p>
        </p:txBody>
      </p:sp>
    </p:spTree>
    <p:extLst>
      <p:ext uri="{BB962C8B-B14F-4D97-AF65-F5344CB8AC3E}">
        <p14:creationId xmlns:p14="http://schemas.microsoft.com/office/powerpoint/2010/main" val="14934298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FEDA7-D74B-4A20-BE57-1C909D6A3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70727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Segoe UI Light" panose="020B0502040204020203" pitchFamily="34" charset="0"/>
                <a:cs typeface="Segoe UI Light" panose="020B0502040204020203" pitchFamily="34" charset="0"/>
              </a:rPr>
              <a:t>School Development Plan	</a:t>
            </a:r>
            <a:r>
              <a:rPr lang="en-GB" dirty="0"/>
              <a:t>	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7F31BD-195B-4EDE-9BC2-B7384EC33C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23021" y="218937"/>
            <a:ext cx="2012674" cy="27902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1F4F02C-A54C-4E63-832C-059A49C63F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1126" y="0"/>
            <a:ext cx="2012674" cy="279029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B931E4-CA49-436E-9C1C-0AF1FCD5F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088" y="1473499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4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2022 - 2023</a:t>
            </a:r>
          </a:p>
          <a:p>
            <a:pPr marL="0" indent="0" algn="ctr">
              <a:buNone/>
            </a:pPr>
            <a:r>
              <a:rPr lang="en-GB" sz="18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Progress and attainment in phonics is accelerated to enable good outcomes</a:t>
            </a:r>
          </a:p>
          <a:p>
            <a:pPr marL="0" indent="0" algn="ctr">
              <a:buNone/>
            </a:pPr>
            <a:endParaRPr lang="en-GB" sz="18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ABD37F-EAF2-4A4E-AE71-5CE5D6F403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824" t="16628" r="3430" b="12233"/>
          <a:stretch/>
        </p:blipFill>
        <p:spPr>
          <a:xfrm>
            <a:off x="3197603" y="2303737"/>
            <a:ext cx="6332291" cy="4509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24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FEDA7-D74B-4A20-BE57-1C909D6A3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>
                <a:latin typeface="Segoe UI Light" panose="020B0502040204020203" pitchFamily="34" charset="0"/>
                <a:cs typeface="Segoe UI Light" panose="020B0502040204020203" pitchFamily="34" charset="0"/>
              </a:rPr>
              <a:t>School Development Plan	</a:t>
            </a:r>
            <a:r>
              <a:rPr lang="en-GB" dirty="0"/>
              <a:t>	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7F31BD-195B-4EDE-9BC2-B7384EC33C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23021" y="218937"/>
            <a:ext cx="2012674" cy="27902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1F4F02C-A54C-4E63-832C-059A49C63F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1126" y="0"/>
            <a:ext cx="2012674" cy="279029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B931E4-CA49-436E-9C1C-0AF1FCD5F5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4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2022 - 2023</a:t>
            </a:r>
          </a:p>
          <a:p>
            <a:pPr marL="0" indent="0" algn="ctr">
              <a:buNone/>
            </a:pPr>
            <a:endParaRPr lang="en-GB" sz="18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0" indent="0" algn="ctr">
              <a:buNone/>
            </a:pPr>
            <a:r>
              <a:rPr lang="en-GB" sz="18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Attainment of lowest 20% and greater depth pupils improves as a result of targeted provision informed by precise use of assessment information.</a:t>
            </a:r>
          </a:p>
          <a:p>
            <a:pPr marL="0" indent="0" algn="ctr">
              <a:buNone/>
            </a:pPr>
            <a:endParaRPr lang="en-GB" sz="18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en-GB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KS1 reading GDS 13% (2021-2022 we had 0)</a:t>
            </a:r>
          </a:p>
          <a:p>
            <a:r>
              <a:rPr lang="en-GB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KS1 maths GDS 5% (2021-2022 we had 0)</a:t>
            </a:r>
          </a:p>
          <a:p>
            <a:pPr marL="0" indent="0">
              <a:buNone/>
            </a:pPr>
            <a:endParaRPr lang="en-GB" sz="16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en-GB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KS2 reading 24%</a:t>
            </a:r>
          </a:p>
          <a:p>
            <a:r>
              <a:rPr lang="en-GB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KS2 </a:t>
            </a:r>
            <a:r>
              <a:rPr lang="en-GB" sz="16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SPaG</a:t>
            </a:r>
            <a:r>
              <a:rPr lang="en-GB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 22%</a:t>
            </a:r>
          </a:p>
          <a:p>
            <a:r>
              <a:rPr lang="en-GB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KS2 maths 24% (better than national)</a:t>
            </a:r>
          </a:p>
          <a:p>
            <a:r>
              <a:rPr lang="en-GB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KS2 combined 19% (better than national)</a:t>
            </a:r>
            <a:endParaRPr lang="en-GB" sz="16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4620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FEDA7-D74B-4A20-BE57-1C909D6A3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>
                <a:latin typeface="Segoe UI Light" panose="020B0502040204020203" pitchFamily="34" charset="0"/>
                <a:cs typeface="Segoe UI Light" panose="020B0502040204020203" pitchFamily="34" charset="0"/>
              </a:rPr>
              <a:t>School Development Plan	</a:t>
            </a:r>
            <a:r>
              <a:rPr lang="en-GB" dirty="0"/>
              <a:t>	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7F31BD-195B-4EDE-9BC2-B7384EC33C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23021" y="218937"/>
            <a:ext cx="2012674" cy="27902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1F4F02C-A54C-4E63-832C-059A49C63F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1126" y="0"/>
            <a:ext cx="2012674" cy="279029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B931E4-CA49-436E-9C1C-0AF1FCD5F5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4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2022 - 2023</a:t>
            </a:r>
          </a:p>
          <a:p>
            <a:pPr marL="0" indent="0" algn="ctr">
              <a:buNone/>
            </a:pPr>
            <a:endParaRPr lang="en-GB" sz="18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0" indent="0" algn="ctr">
              <a:buNone/>
            </a:pPr>
            <a:r>
              <a:rPr lang="en-GB" sz="18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Persistent absence is reduced to less than 10% </a:t>
            </a:r>
          </a:p>
          <a:p>
            <a:pPr marL="0" indent="0" algn="ctr">
              <a:buNone/>
            </a:pPr>
            <a:endParaRPr lang="en-GB" sz="18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0" indent="0">
              <a:buNone/>
            </a:pPr>
            <a:r>
              <a:rPr lang="en-GB" sz="1800" dirty="0">
                <a:latin typeface="Segoe UI Light" panose="020B0502040204020203" pitchFamily="34" charset="0"/>
                <a:cs typeface="Segoe UI Light" panose="020B0502040204020203" pitchFamily="34" charset="0"/>
              </a:rPr>
              <a:t>We ended on 15% which is lower than the national but still too high for Chalk Ridge.</a:t>
            </a:r>
          </a:p>
          <a:p>
            <a:pPr marL="0" indent="0">
              <a:buNone/>
            </a:pPr>
            <a:endParaRPr lang="en-GB" sz="1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0" indent="0">
              <a:buNone/>
            </a:pPr>
            <a:r>
              <a:rPr lang="en-GB" sz="1800" dirty="0">
                <a:latin typeface="Segoe UI Light" panose="020B0502040204020203" pitchFamily="34" charset="0"/>
                <a:cs typeface="Segoe UI Light" panose="020B0502040204020203" pitchFamily="34" charset="0"/>
              </a:rPr>
              <a:t>Persistent absence is defined by the Government as pupils missing 10% or more of their possible sessions. </a:t>
            </a:r>
          </a:p>
          <a:p>
            <a:pPr marL="0" indent="0">
              <a:buNone/>
            </a:pPr>
            <a:endParaRPr lang="en-GB" sz="1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0" indent="0">
              <a:buNone/>
            </a:pPr>
            <a:r>
              <a:rPr lang="en-GB" sz="1800" dirty="0">
                <a:latin typeface="Segoe UI Light" panose="020B0502040204020203" pitchFamily="34" charset="0"/>
                <a:cs typeface="Segoe UI Light" panose="020B0502040204020203" pitchFamily="34" charset="0"/>
              </a:rPr>
              <a:t>We will continue to work hard on promoting positive school attendance. </a:t>
            </a:r>
          </a:p>
        </p:txBody>
      </p:sp>
    </p:spTree>
    <p:extLst>
      <p:ext uri="{BB962C8B-B14F-4D97-AF65-F5344CB8AC3E}">
        <p14:creationId xmlns:p14="http://schemas.microsoft.com/office/powerpoint/2010/main" val="16361274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7F31BD-195B-4EDE-9BC2-B7384EC33C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23021" y="218937"/>
            <a:ext cx="1372772" cy="19031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0FEDA7-D74B-4A20-BE57-1C909D6A3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>
                <a:latin typeface="Segoe UI Light" panose="020B0502040204020203" pitchFamily="34" charset="0"/>
                <a:cs typeface="Segoe UI Light" panose="020B0502040204020203" pitchFamily="34" charset="0"/>
              </a:rPr>
              <a:t>   School Development Plan 23-24	</a:t>
            </a:r>
            <a:r>
              <a:rPr lang="en-GB" dirty="0"/>
              <a:t>	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F4F02C-A54C-4E63-832C-059A49C63F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7104" y="0"/>
            <a:ext cx="1586695" cy="219973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B931E4-CA49-436E-9C1C-0AF1FCD5F5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2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endParaRPr lang="en-GB" sz="2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endParaRPr lang="en-GB" sz="2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endParaRPr lang="en-GB" sz="2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endParaRPr lang="en-GB" sz="2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endParaRPr lang="en-GB" sz="2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AB3D4B9-D866-4D26-9D39-F58BEB7E972A}"/>
              </a:ext>
            </a:extLst>
          </p:cNvPr>
          <p:cNvSpPr/>
          <p:nvPr/>
        </p:nvSpPr>
        <p:spPr>
          <a:xfrm>
            <a:off x="1975250" y="1836876"/>
            <a:ext cx="8372213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OFSTED</a:t>
            </a:r>
            <a:r>
              <a:rPr lang="en-GB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</a:p>
          <a:p>
            <a:endParaRPr lang="en-GB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en-GB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Quality of Teaching and Learning </a:t>
            </a:r>
          </a:p>
          <a:p>
            <a:r>
              <a:rPr lang="en-GB" dirty="0">
                <a:latin typeface="Segoe UI Light" panose="020B0502040204020203" pitchFamily="34" charset="0"/>
                <a:cs typeface="Segoe UI Light" panose="020B0502040204020203" pitchFamily="34" charset="0"/>
              </a:rPr>
              <a:t>Ensure all children make good progress from their starting points through high quality teaching. </a:t>
            </a:r>
          </a:p>
          <a:p>
            <a:endParaRPr lang="en-GB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en-GB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Behaviour and Attitudes and Personal Development</a:t>
            </a:r>
          </a:p>
          <a:p>
            <a:r>
              <a:rPr lang="en-GB" dirty="0">
                <a:latin typeface="Segoe UI Light" panose="020B0502040204020203" pitchFamily="34" charset="0"/>
                <a:cs typeface="Segoe UI Light" panose="020B0502040204020203" pitchFamily="34" charset="0"/>
              </a:rPr>
              <a:t>Implement the Thrive Approach in school to support the mental health and well-being of children. </a:t>
            </a:r>
          </a:p>
          <a:p>
            <a:endParaRPr lang="en-GB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en-GB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Leadership and Management (including governance)</a:t>
            </a:r>
          </a:p>
          <a:p>
            <a:r>
              <a:rPr lang="en-GB" dirty="0">
                <a:latin typeface="Segoe UI Light" panose="020B0502040204020203" pitchFamily="34" charset="0"/>
                <a:cs typeface="Segoe UI Light" panose="020B0502040204020203" pitchFamily="34" charset="0"/>
              </a:rPr>
              <a:t>Develop subject leadership of the foundation subjects to drive improvements in the quality of the foundation curriculum.  </a:t>
            </a:r>
          </a:p>
        </p:txBody>
      </p:sp>
    </p:spTree>
    <p:extLst>
      <p:ext uri="{BB962C8B-B14F-4D97-AF65-F5344CB8AC3E}">
        <p14:creationId xmlns:p14="http://schemas.microsoft.com/office/powerpoint/2010/main" val="35030607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420F782-CF6B-4148-AF91-55F35698CF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9878" y="0"/>
            <a:ext cx="2012674" cy="27902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EF765AD-F40A-43FA-8EB5-530CCA941E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9326" y="0"/>
            <a:ext cx="2012674" cy="279029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B0F531-8887-4489-AE55-E4BD5421E0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755009"/>
            <a:ext cx="10058400" cy="5280031"/>
          </a:xfrm>
        </p:spPr>
        <p:txBody>
          <a:bodyPr>
            <a:normAutofit fontScale="92500" lnSpcReduction="10000"/>
          </a:bodyPr>
          <a:lstStyle/>
          <a:p>
            <a:endParaRPr lang="en-GB" sz="32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en-GB" sz="3200" dirty="0">
                <a:latin typeface="Segoe UI Light" panose="020B0502040204020203" pitchFamily="34" charset="0"/>
                <a:cs typeface="Segoe UI Light" panose="020B0502040204020203" pitchFamily="34" charset="0"/>
              </a:rPr>
              <a:t>Updated Behaviour and Relationships Policy</a:t>
            </a:r>
          </a:p>
          <a:p>
            <a:endParaRPr lang="en-GB" sz="32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en-GB" sz="3200" dirty="0">
                <a:latin typeface="Segoe UI Light" panose="020B0502040204020203" pitchFamily="34" charset="0"/>
                <a:cs typeface="Segoe UI Light" panose="020B0502040204020203" pitchFamily="34" charset="0"/>
              </a:rPr>
              <a:t>Attendance – absence requests</a:t>
            </a:r>
          </a:p>
          <a:p>
            <a:pPr marL="0" indent="0">
              <a:buNone/>
            </a:pPr>
            <a:endParaRPr lang="en-GB" sz="32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en-GB" sz="3200" dirty="0">
                <a:latin typeface="Segoe UI Light" panose="020B0502040204020203" pitchFamily="34" charset="0"/>
                <a:cs typeface="Segoe UI Light" panose="020B0502040204020203" pitchFamily="34" charset="0"/>
              </a:rPr>
              <a:t>School Census – 5</a:t>
            </a:r>
            <a:r>
              <a:rPr lang="en-GB" sz="3200" baseline="30000" dirty="0">
                <a:latin typeface="Segoe UI Light" panose="020B0502040204020203" pitchFamily="34" charset="0"/>
                <a:cs typeface="Segoe UI Light" panose="020B0502040204020203" pitchFamily="34" charset="0"/>
              </a:rPr>
              <a:t>th</a:t>
            </a:r>
            <a:r>
              <a:rPr lang="en-GB" sz="3200" dirty="0">
                <a:latin typeface="Segoe UI Light" panose="020B0502040204020203" pitchFamily="34" charset="0"/>
                <a:cs typeface="Segoe UI Light" panose="020B0502040204020203" pitchFamily="34" charset="0"/>
              </a:rPr>
              <a:t> October 2023 (no packed lunches please)</a:t>
            </a:r>
          </a:p>
          <a:p>
            <a:endParaRPr lang="en-GB" sz="32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en-GB" sz="3200" dirty="0">
                <a:latin typeface="Segoe UI Light" panose="020B0502040204020203" pitchFamily="34" charset="0"/>
                <a:cs typeface="Segoe UI Light" panose="020B0502040204020203" pitchFamily="34" charset="0"/>
              </a:rPr>
              <a:t>PTA – AGM is on Thursday 28</a:t>
            </a:r>
            <a:r>
              <a:rPr lang="en-GB" sz="3200" baseline="30000" dirty="0">
                <a:latin typeface="Segoe UI Light" panose="020B0502040204020203" pitchFamily="34" charset="0"/>
                <a:cs typeface="Segoe UI Light" panose="020B0502040204020203" pitchFamily="34" charset="0"/>
              </a:rPr>
              <a:t>th</a:t>
            </a:r>
            <a:r>
              <a:rPr lang="en-GB" sz="3200" dirty="0">
                <a:latin typeface="Segoe UI Light" panose="020B0502040204020203" pitchFamily="34" charset="0"/>
                <a:cs typeface="Segoe UI Light" panose="020B0502040204020203" pitchFamily="34" charset="0"/>
              </a:rPr>
              <a:t> September 23 6.30pm</a:t>
            </a:r>
          </a:p>
          <a:p>
            <a:endParaRPr lang="en-GB" sz="32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en-GB" sz="3200" dirty="0">
                <a:latin typeface="Segoe UI Light" panose="020B0502040204020203" pitchFamily="34" charset="0"/>
                <a:cs typeface="Segoe UI Light" panose="020B0502040204020203" pitchFamily="34" charset="0"/>
              </a:rPr>
              <a:t>Newsletter</a:t>
            </a:r>
          </a:p>
        </p:txBody>
      </p:sp>
    </p:spTree>
    <p:extLst>
      <p:ext uri="{BB962C8B-B14F-4D97-AF65-F5344CB8AC3E}">
        <p14:creationId xmlns:p14="http://schemas.microsoft.com/office/powerpoint/2010/main" val="3450736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DAF2712-98A3-4A22-ADC1-52F2F57198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-45155"/>
            <a:ext cx="2012674" cy="27902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091EA7-9880-4BDC-B1C0-A6AA6AE01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6232" y="365125"/>
            <a:ext cx="7005431" cy="1325563"/>
          </a:xfrm>
        </p:spPr>
        <p:txBody>
          <a:bodyPr/>
          <a:lstStyle/>
          <a:p>
            <a:pPr algn="ctr"/>
            <a:r>
              <a:rPr lang="en-GB" b="1" dirty="0"/>
              <a:t>School Uniform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CFF191-FC26-4A09-AEDC-4C53BEFD56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44417"/>
            <a:ext cx="10515600" cy="3632546"/>
          </a:xfrm>
        </p:spPr>
        <p:txBody>
          <a:bodyPr>
            <a:normAutofit lnSpcReduction="10000"/>
          </a:bodyPr>
          <a:lstStyle/>
          <a:p>
            <a:r>
              <a:rPr lang="en-GB" dirty="0"/>
              <a:t>Navy-blue jumper/sweatshirt or cardigan (no hooded tops);</a:t>
            </a:r>
          </a:p>
          <a:p>
            <a:r>
              <a:rPr lang="en-GB" dirty="0"/>
              <a:t>Light blue polo shirt, shirt or blouse;</a:t>
            </a:r>
          </a:p>
          <a:p>
            <a:r>
              <a:rPr lang="en-GB" dirty="0"/>
              <a:t>Grey trousers, skirt or pinafore dress (summer cotton dress in blue and white);</a:t>
            </a:r>
          </a:p>
          <a:p>
            <a:r>
              <a:rPr lang="en-GB" dirty="0"/>
              <a:t>White, navy-blue or grey socks/tights;</a:t>
            </a:r>
          </a:p>
          <a:p>
            <a:r>
              <a:rPr lang="en-GB" dirty="0"/>
              <a:t>Conventional outdoor shoes in dark colours (conventional sandals may be worn in the summer);</a:t>
            </a:r>
          </a:p>
          <a:p>
            <a:r>
              <a:rPr lang="en-GB" dirty="0"/>
              <a:t>Hair longer than shoulder length tied up in plain coloured hairbands.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A93540-920F-491D-BF3E-6CB927B4D1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9326" y="23329"/>
            <a:ext cx="2012674" cy="2790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233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DAF2712-98A3-4A22-ADC1-52F2F57198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-45155"/>
            <a:ext cx="2012674" cy="27902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091EA7-9880-4BDC-B1C0-A6AA6AE01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6232" y="365125"/>
            <a:ext cx="7005431" cy="1325563"/>
          </a:xfrm>
        </p:spPr>
        <p:txBody>
          <a:bodyPr/>
          <a:lstStyle/>
          <a:p>
            <a:pPr algn="ctr"/>
            <a:r>
              <a:rPr lang="en-GB" b="1" dirty="0"/>
              <a:t>PE School Uniform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CFF191-FC26-4A09-AEDC-4C53BEFD56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44416"/>
            <a:ext cx="10515600" cy="4183761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Light blue t-shirt;</a:t>
            </a:r>
          </a:p>
          <a:p>
            <a:r>
              <a:rPr lang="en-GB" dirty="0"/>
              <a:t>Navy blue PE briefs, shorts, jogging bottoms or wrap over games skirt;</a:t>
            </a:r>
          </a:p>
          <a:p>
            <a:r>
              <a:rPr lang="en-GB" dirty="0"/>
              <a:t>Light blue fleece or sweatshirt (no hooded tops);</a:t>
            </a:r>
          </a:p>
          <a:p>
            <a:r>
              <a:rPr lang="en-GB" dirty="0"/>
              <a:t>Trainers or plimsolls for outdoor PE.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b="1" u="sng" dirty="0"/>
              <a:t>Safety Notes</a:t>
            </a:r>
          </a:p>
          <a:p>
            <a:r>
              <a:rPr lang="en-GB" dirty="0"/>
              <a:t>Earrings should be removed during all PE activities (taped if newly pierced).</a:t>
            </a:r>
          </a:p>
          <a:p>
            <a:r>
              <a:rPr lang="en-GB" dirty="0"/>
              <a:t>All indoor PE in bare feet.</a:t>
            </a:r>
          </a:p>
          <a:p>
            <a:r>
              <a:rPr lang="en-GB" dirty="0"/>
              <a:t>Hair longer than shoulder length tied up in plain coloured band.</a:t>
            </a:r>
          </a:p>
          <a:p>
            <a:r>
              <a:rPr lang="en-GB" dirty="0"/>
              <a:t>No hooded tops allowed.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A93540-920F-491D-BF3E-6CB927B4D1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9326" y="23329"/>
            <a:ext cx="2012674" cy="2790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953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A93540-920F-491D-BF3E-6CB927B4D1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9326" y="23329"/>
            <a:ext cx="2012674" cy="27902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DAF2712-98A3-4A22-ADC1-52F2F57198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-45156"/>
            <a:ext cx="2012674" cy="27902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091EA7-9880-4BDC-B1C0-A6AA6AE01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6232" y="365125"/>
            <a:ext cx="7005431" cy="1325563"/>
          </a:xfrm>
        </p:spPr>
        <p:txBody>
          <a:bodyPr/>
          <a:lstStyle/>
          <a:p>
            <a:pPr algn="ctr"/>
            <a:r>
              <a:rPr lang="en-GB" b="1" dirty="0"/>
              <a:t>Equipment Needed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CFF191-FC26-4A09-AEDC-4C53BEFD56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089" y="1690688"/>
            <a:ext cx="11684000" cy="4895641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GB" dirty="0"/>
              <a:t>              Your children will not be required to bring their own pencil </a:t>
            </a:r>
          </a:p>
          <a:p>
            <a:pPr marL="0" indent="0" algn="just">
              <a:buNone/>
            </a:pPr>
            <a:r>
              <a:rPr lang="en-GB" dirty="0"/>
              <a:t>                   cases or equipment as this will be provided for them. </a:t>
            </a:r>
          </a:p>
          <a:p>
            <a:pPr marL="0" indent="0" algn="just">
              <a:buNone/>
            </a:pPr>
            <a:endParaRPr lang="en-GB" dirty="0"/>
          </a:p>
          <a:p>
            <a:pPr marL="0" indent="0" algn="just">
              <a:buNone/>
            </a:pPr>
            <a:r>
              <a:rPr lang="en-GB" dirty="0"/>
              <a:t>PE kit will be need to be worn into school on days where PE is taught.</a:t>
            </a:r>
          </a:p>
          <a:p>
            <a:pPr marL="0" indent="0" algn="just">
              <a:buNone/>
            </a:pPr>
            <a:r>
              <a:rPr lang="en-GB" dirty="0"/>
              <a:t>Year 1 – Tuesday and Friday </a:t>
            </a:r>
          </a:p>
          <a:p>
            <a:pPr marL="0" indent="0" algn="just">
              <a:buNone/>
            </a:pPr>
            <a:r>
              <a:rPr lang="en-GB" dirty="0"/>
              <a:t>Year 2H – Tuesday and Wednesday </a:t>
            </a:r>
          </a:p>
          <a:p>
            <a:pPr marL="0" indent="0" algn="just">
              <a:buNone/>
            </a:pPr>
            <a:r>
              <a:rPr lang="en-GB" dirty="0"/>
              <a:t>Year 20 –  Tuesday  and Friday </a:t>
            </a:r>
          </a:p>
          <a:p>
            <a:pPr marL="0" indent="0" algn="just">
              <a:buNone/>
            </a:pPr>
            <a:endParaRPr lang="en-GB" dirty="0"/>
          </a:p>
          <a:p>
            <a:pPr marL="0" indent="0" algn="just">
              <a:buNone/>
            </a:pPr>
            <a:r>
              <a:rPr lang="en-GB" dirty="0"/>
              <a:t>Please note, children are not allowed to bring toys or fiddle toys from home. Fiddle toys will be provided where needed. </a:t>
            </a:r>
          </a:p>
        </p:txBody>
      </p:sp>
    </p:spTree>
    <p:extLst>
      <p:ext uri="{BB962C8B-B14F-4D97-AF65-F5344CB8AC3E}">
        <p14:creationId xmlns:p14="http://schemas.microsoft.com/office/powerpoint/2010/main" val="2515915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A93540-920F-491D-BF3E-6CB927B4D1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9326" y="23329"/>
            <a:ext cx="2012674" cy="27902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DAF2712-98A3-4A22-ADC1-52F2F57198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9376" y="0"/>
            <a:ext cx="2012674" cy="27902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091EA7-9880-4BDC-B1C0-A6AA6AE01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6232" y="365125"/>
            <a:ext cx="7005431" cy="1325563"/>
          </a:xfrm>
        </p:spPr>
        <p:txBody>
          <a:bodyPr/>
          <a:lstStyle/>
          <a:p>
            <a:pPr algn="ctr"/>
            <a:r>
              <a:rPr lang="en-GB" b="1" dirty="0"/>
              <a:t>Reading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CFF191-FC26-4A09-AEDC-4C53BEFD56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711" y="1934817"/>
            <a:ext cx="11025226" cy="457296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GB" dirty="0"/>
              <a:t>               </a:t>
            </a:r>
          </a:p>
          <a:p>
            <a:pPr marL="0" indent="0" algn="just">
              <a:buNone/>
            </a:pPr>
            <a:r>
              <a:rPr lang="en-GB" dirty="0"/>
              <a:t>Regularly listening to your child read and reading to your child will </a:t>
            </a:r>
          </a:p>
          <a:p>
            <a:pPr marL="0" indent="0" algn="just">
              <a:buNone/>
            </a:pPr>
            <a:r>
              <a:rPr lang="en-GB" dirty="0"/>
              <a:t>benefit them. </a:t>
            </a:r>
          </a:p>
          <a:p>
            <a:pPr marL="0" indent="0" algn="just">
              <a:buNone/>
            </a:pPr>
            <a:r>
              <a:rPr lang="en-GB" dirty="0"/>
              <a:t>Through reading, children can:</a:t>
            </a:r>
          </a:p>
          <a:p>
            <a:pPr algn="just"/>
            <a:r>
              <a:rPr lang="en-GB" dirty="0"/>
              <a:t>Develop their sense of self</a:t>
            </a:r>
          </a:p>
          <a:p>
            <a:pPr algn="just"/>
            <a:r>
              <a:rPr lang="en-GB" dirty="0"/>
              <a:t>Improve emotional literacy</a:t>
            </a:r>
          </a:p>
          <a:p>
            <a:pPr algn="just"/>
            <a:r>
              <a:rPr lang="en-GB" dirty="0"/>
              <a:t>Develop empathy</a:t>
            </a:r>
          </a:p>
          <a:p>
            <a:pPr marL="0" indent="0" algn="just">
              <a:buNone/>
            </a:pPr>
            <a:endParaRPr lang="en-GB" dirty="0"/>
          </a:p>
          <a:p>
            <a:pPr marL="0" indent="0">
              <a:buNone/>
            </a:pPr>
            <a:r>
              <a:rPr lang="en-US" dirty="0"/>
              <a:t>“A love of reading is the biggest indicator of future academic success.”</a:t>
            </a:r>
          </a:p>
          <a:p>
            <a:r>
              <a:rPr lang="en-US" sz="1050" dirty="0"/>
              <a:t>OECD (</a:t>
            </a:r>
            <a:r>
              <a:rPr lang="en-GB" sz="1050" dirty="0"/>
              <a:t>The Organisation for Economic Co-operation and Development)</a:t>
            </a:r>
            <a:endParaRPr lang="en-US" sz="1050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9962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AD693-C99D-4111-8A6C-6DB8A5226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1224" y="416407"/>
            <a:ext cx="10058400" cy="1371600"/>
          </a:xfrm>
        </p:spPr>
        <p:txBody>
          <a:bodyPr/>
          <a:lstStyle/>
          <a:p>
            <a:r>
              <a:rPr lang="en-GB" b="1" dirty="0"/>
              <a:t>Reading at home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60691-F4BA-4579-B731-FA6D918015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071" y="1899821"/>
            <a:ext cx="10937288" cy="431558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b="1" dirty="0"/>
              <a:t>Reading Records</a:t>
            </a:r>
          </a:p>
          <a:p>
            <a:pPr marL="0" indent="0">
              <a:buNone/>
            </a:pPr>
            <a:r>
              <a:rPr lang="en-GB" sz="2400" dirty="0"/>
              <a:t>Every time you read with your child at home, please record in their reading record. </a:t>
            </a:r>
          </a:p>
          <a:p>
            <a:pPr marL="0" indent="0">
              <a:buNone/>
            </a:pPr>
            <a:endParaRPr lang="en-GB" sz="2400" b="1" u="sng" dirty="0"/>
          </a:p>
          <a:p>
            <a:pPr marL="0" indent="0">
              <a:buNone/>
            </a:pPr>
            <a:r>
              <a:rPr lang="en-GB" sz="2400" b="1" dirty="0"/>
              <a:t>Reading Raffle</a:t>
            </a:r>
          </a:p>
          <a:p>
            <a:r>
              <a:rPr lang="en-GB" sz="2400" dirty="0"/>
              <a:t>Read at home with your child as often as possible, or at least 5 x a week. </a:t>
            </a:r>
          </a:p>
          <a:p>
            <a:r>
              <a:rPr lang="en-GB" sz="2400" dirty="0"/>
              <a:t>5 x a week = entered into reading raffle at the end of every month. </a:t>
            </a:r>
          </a:p>
          <a:p>
            <a:endParaRPr lang="en-GB" sz="2400" dirty="0"/>
          </a:p>
          <a:p>
            <a:pPr marL="0" indent="0">
              <a:buNone/>
            </a:pPr>
            <a:r>
              <a:rPr lang="en-GB" sz="2400" b="1" dirty="0"/>
              <a:t>25 reads </a:t>
            </a:r>
          </a:p>
          <a:p>
            <a:r>
              <a:rPr lang="en-GB" sz="2400" dirty="0"/>
              <a:t>Every 25 reads that are recorded in your child’s reading record, they will receive a certificate. </a:t>
            </a:r>
          </a:p>
          <a:p>
            <a:r>
              <a:rPr lang="en-GB" sz="2400" dirty="0"/>
              <a:t>Aim for 200 or more!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0DF30F-EFC2-455E-B1D5-F81D1D788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9066" y="23329"/>
            <a:ext cx="1402934" cy="19449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0F46C6E-FB97-442E-8C76-C61D90FB71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-45155"/>
            <a:ext cx="1402934" cy="194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899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91EA7-9880-4BDC-B1C0-A6AA6AE01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6232" y="365125"/>
            <a:ext cx="7005431" cy="1325563"/>
          </a:xfrm>
        </p:spPr>
        <p:txBody>
          <a:bodyPr/>
          <a:lstStyle/>
          <a:p>
            <a:pPr algn="ctr"/>
            <a:r>
              <a:rPr lang="en-GB" b="1" dirty="0"/>
              <a:t>Reading Records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A93540-920F-491D-BF3E-6CB927B4D1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9326" y="23329"/>
            <a:ext cx="2012674" cy="27902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DAF2712-98A3-4A22-ADC1-52F2F57198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0"/>
            <a:ext cx="2012674" cy="279029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6AC93F5-CAA2-4C9C-95A5-E50270163C4B}"/>
              </a:ext>
            </a:extLst>
          </p:cNvPr>
          <p:cNvSpPr txBox="1"/>
          <p:nvPr/>
        </p:nvSpPr>
        <p:spPr>
          <a:xfrm>
            <a:off x="574808" y="4554787"/>
            <a:ext cx="3784209" cy="22467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dirty="0"/>
              <a:t>Date </a:t>
            </a:r>
          </a:p>
          <a:p>
            <a:endParaRPr lang="en-GB" sz="2800" dirty="0"/>
          </a:p>
          <a:p>
            <a:r>
              <a:rPr lang="en-GB" sz="2800" dirty="0"/>
              <a:t>Name of book/Page no.</a:t>
            </a:r>
          </a:p>
          <a:p>
            <a:endParaRPr lang="en-GB" sz="2800" dirty="0"/>
          </a:p>
          <a:p>
            <a:r>
              <a:rPr lang="en-GB" sz="2800" dirty="0"/>
              <a:t>Comments</a:t>
            </a:r>
          </a:p>
        </p:txBody>
      </p:sp>
      <p:pic>
        <p:nvPicPr>
          <p:cNvPr id="11" name="Picture 10" descr="IMG_8170.jpg">
            <a:extLst>
              <a:ext uri="{FF2B5EF4-FFF2-40B4-BE49-F238E27FC236}">
                <a16:creationId xmlns:a16="http://schemas.microsoft.com/office/drawing/2014/main" id="{AB3A3725-2F70-4ABF-94CC-9B344794866C}"/>
              </a:ext>
            </a:extLst>
          </p:cNvPr>
          <p:cNvPicPr/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57062" y="1358218"/>
            <a:ext cx="3359397" cy="2666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IMG_8171.jpg">
            <a:extLst>
              <a:ext uri="{FF2B5EF4-FFF2-40B4-BE49-F238E27FC236}">
                <a16:creationId xmlns:a16="http://schemas.microsoft.com/office/drawing/2014/main" id="{84FA80C2-B288-4AD9-9DA6-158FA93475FD}"/>
              </a:ext>
            </a:extLst>
          </p:cNvPr>
          <p:cNvPicPr/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230" y="1796677"/>
            <a:ext cx="5731510" cy="42983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37751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4FF079-C86E-4FF2-AC7C-F4B3CCDCE2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52400" y="152400"/>
            <a:ext cx="2012674" cy="27902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EF72296-E394-4715-B853-1C7554FBD3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9326" y="23329"/>
            <a:ext cx="2012674" cy="279029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50E435F-81B9-4FBD-B58E-DD6B109A0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6232" y="365125"/>
            <a:ext cx="7005431" cy="1325563"/>
          </a:xfrm>
        </p:spPr>
        <p:txBody>
          <a:bodyPr/>
          <a:lstStyle/>
          <a:p>
            <a:pPr algn="ctr"/>
            <a:r>
              <a:rPr lang="en-US" b="1" dirty="0"/>
              <a:t>Key Reading Texts</a:t>
            </a:r>
            <a:endParaRPr lang="en-GB" b="1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4DB410-62A6-4AC4-913E-51AE9ABA0818}"/>
              </a:ext>
            </a:extLst>
          </p:cNvPr>
          <p:cNvSpPr txBox="1">
            <a:spLocks/>
          </p:cNvSpPr>
          <p:nvPr/>
        </p:nvSpPr>
        <p:spPr>
          <a:xfrm>
            <a:off x="2593284" y="1902441"/>
            <a:ext cx="700543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138FED5-C747-4B44-84C2-DF3C67081FA5}"/>
              </a:ext>
            </a:extLst>
          </p:cNvPr>
          <p:cNvSpPr/>
          <p:nvPr/>
        </p:nvSpPr>
        <p:spPr>
          <a:xfrm>
            <a:off x="1524401" y="1749451"/>
            <a:ext cx="952829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We ensure that the children are exposed to a variety of genres and text types throughout the year. This can be through: Reading practice sessions, English learning journey books, topic books and story time. </a:t>
            </a:r>
          </a:p>
        </p:txBody>
      </p:sp>
      <p:pic>
        <p:nvPicPr>
          <p:cNvPr id="12" name="Picture 11" descr="Image result for Rainbow Fish">
            <a:hlinkClick r:id="rId4"/>
            <a:extLst>
              <a:ext uri="{FF2B5EF4-FFF2-40B4-BE49-F238E27FC236}">
                <a16:creationId xmlns:a16="http://schemas.microsoft.com/office/drawing/2014/main" id="{5BB023E5-D117-44F7-B2F5-4FA578225FCD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08" y="3565332"/>
            <a:ext cx="1717258" cy="2023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Image result for The Lion inside">
            <a:hlinkClick r:id="rId6"/>
            <a:extLst>
              <a:ext uri="{FF2B5EF4-FFF2-40B4-BE49-F238E27FC236}">
                <a16:creationId xmlns:a16="http://schemas.microsoft.com/office/drawing/2014/main" id="{E7F01459-1ECF-4E6E-9160-582CCF266DAE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495" y="3624096"/>
            <a:ext cx="1729337" cy="19647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Image result for mr tiger goes wild">
            <a:hlinkClick r:id="rId8"/>
            <a:extLst>
              <a:ext uri="{FF2B5EF4-FFF2-40B4-BE49-F238E27FC236}">
                <a16:creationId xmlns:a16="http://schemas.microsoft.com/office/drawing/2014/main" id="{E69E22E1-E2C0-499E-8573-AE3C2974A4E1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7219" y="3560824"/>
            <a:ext cx="2012674" cy="2023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Image result for Tidy Emily Gravett">
            <a:hlinkClick r:id="rId10"/>
            <a:extLst>
              <a:ext uri="{FF2B5EF4-FFF2-40B4-BE49-F238E27FC236}">
                <a16:creationId xmlns:a16="http://schemas.microsoft.com/office/drawing/2014/main" id="{7EDFCEE2-78DC-4F1A-ADC3-4B75873732D0}"/>
              </a:ext>
            </a:extLst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336" y="3573058"/>
            <a:ext cx="1729337" cy="2015779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CE9B7FD-BA6D-4D2C-91E1-D23AB70C376F}"/>
              </a:ext>
            </a:extLst>
          </p:cNvPr>
          <p:cNvPicPr/>
          <p:nvPr/>
        </p:nvPicPr>
        <p:blipFill>
          <a:blip r:embed="rId12"/>
          <a:stretch>
            <a:fillRect/>
          </a:stretch>
        </p:blipFill>
        <p:spPr>
          <a:xfrm>
            <a:off x="7236654" y="3618570"/>
            <a:ext cx="1729337" cy="1964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9759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739</TotalTime>
  <Words>1147</Words>
  <Application>Microsoft Office PowerPoint</Application>
  <PresentationFormat>Widescreen</PresentationFormat>
  <Paragraphs>174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Segoe UI Light</vt:lpstr>
      <vt:lpstr>Office Theme</vt:lpstr>
      <vt:lpstr>Year 1 and 2 Parent Workshop</vt:lpstr>
      <vt:lpstr>Drop off and Pick up</vt:lpstr>
      <vt:lpstr>School Uniform</vt:lpstr>
      <vt:lpstr>PE School Uniform</vt:lpstr>
      <vt:lpstr>Equipment Needed</vt:lpstr>
      <vt:lpstr>Reading</vt:lpstr>
      <vt:lpstr>Reading at home</vt:lpstr>
      <vt:lpstr>Reading Records</vt:lpstr>
      <vt:lpstr>Key Reading Texts</vt:lpstr>
      <vt:lpstr>Reading and phonics in school </vt:lpstr>
      <vt:lpstr>Year 1</vt:lpstr>
      <vt:lpstr>PowerPoint Presentation</vt:lpstr>
      <vt:lpstr>PowerPoint Presentation</vt:lpstr>
      <vt:lpstr>PowerPoint Presentation</vt:lpstr>
      <vt:lpstr>Year 2 </vt:lpstr>
      <vt:lpstr>Year 2</vt:lpstr>
      <vt:lpstr>Our Autumn Curriculum Information Overview</vt:lpstr>
      <vt:lpstr>Home Learning</vt:lpstr>
      <vt:lpstr>PowerPoint Presentation</vt:lpstr>
      <vt:lpstr>Key Dates This Term</vt:lpstr>
      <vt:lpstr>School Development Plan  </vt:lpstr>
      <vt:lpstr>School Development Plan  </vt:lpstr>
      <vt:lpstr>School Development Plan  </vt:lpstr>
      <vt:lpstr>School Development Plan  </vt:lpstr>
      <vt:lpstr>   School Development Plan 23-24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5 and 6 Parent Workshop</dc:title>
  <dc:creator>H Burns</dc:creator>
  <cp:lastModifiedBy>Sky O'Brien</cp:lastModifiedBy>
  <cp:revision>75</cp:revision>
  <cp:lastPrinted>2023-09-12T14:00:15Z</cp:lastPrinted>
  <dcterms:created xsi:type="dcterms:W3CDTF">2022-09-07T15:31:06Z</dcterms:created>
  <dcterms:modified xsi:type="dcterms:W3CDTF">2023-09-14T13:52:13Z</dcterms:modified>
</cp:coreProperties>
</file>