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0"/>
  </p:notesMasterIdLst>
  <p:sldIdLst>
    <p:sldId id="256" r:id="rId2"/>
    <p:sldId id="288" r:id="rId3"/>
    <p:sldId id="257" r:id="rId4"/>
    <p:sldId id="270" r:id="rId5"/>
    <p:sldId id="258" r:id="rId6"/>
    <p:sldId id="259" r:id="rId7"/>
    <p:sldId id="260" r:id="rId8"/>
    <p:sldId id="287" r:id="rId9"/>
    <p:sldId id="292" r:id="rId10"/>
    <p:sldId id="269" r:id="rId11"/>
    <p:sldId id="290" r:id="rId12"/>
    <p:sldId id="297" r:id="rId13"/>
    <p:sldId id="298" r:id="rId14"/>
    <p:sldId id="299" r:id="rId15"/>
    <p:sldId id="291" r:id="rId16"/>
    <p:sldId id="296" r:id="rId17"/>
    <p:sldId id="274" r:id="rId18"/>
    <p:sldId id="285" r:id="rId19"/>
    <p:sldId id="286" r:id="rId20"/>
    <p:sldId id="272" r:id="rId21"/>
    <p:sldId id="289" r:id="rId22"/>
    <p:sldId id="275" r:id="rId23"/>
    <p:sldId id="300" r:id="rId24"/>
    <p:sldId id="301" r:id="rId25"/>
    <p:sldId id="302" r:id="rId26"/>
    <p:sldId id="303" r:id="rId27"/>
    <p:sldId id="304" r:id="rId28"/>
    <p:sldId id="305"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31027E-9AF9-4565-B095-649821BCA977}">
          <p14:sldIdLst>
            <p14:sldId id="256"/>
            <p14:sldId id="288"/>
            <p14:sldId id="257"/>
            <p14:sldId id="270"/>
            <p14:sldId id="258"/>
            <p14:sldId id="259"/>
            <p14:sldId id="260"/>
            <p14:sldId id="287"/>
            <p14:sldId id="292"/>
            <p14:sldId id="269"/>
            <p14:sldId id="290"/>
            <p14:sldId id="297"/>
            <p14:sldId id="298"/>
            <p14:sldId id="299"/>
            <p14:sldId id="291"/>
            <p14:sldId id="296"/>
            <p14:sldId id="274"/>
            <p14:sldId id="285"/>
            <p14:sldId id="286"/>
            <p14:sldId id="272"/>
            <p14:sldId id="289"/>
            <p14:sldId id="275"/>
            <p14:sldId id="300"/>
            <p14:sldId id="301"/>
            <p14:sldId id="302"/>
            <p14:sldId id="303"/>
            <p14:sldId id="304"/>
            <p14:sldId id="305"/>
          </p14:sldIdLst>
        </p14:section>
        <p14:section name="Untitled Section" id="{B25D0269-180E-461F-BB38-A0C3D4B295B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D5722B4-B567-44C1-BACA-44282D11C843}" type="datetimeFigureOut">
              <a:rPr lang="en-GB" smtClean="0"/>
              <a:t>12/09/2023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F8B4A92-C127-4E5F-8DF2-B958FED79B35}" type="slidenum">
              <a:rPr lang="en-GB" smtClean="0"/>
              <a:t>‹#›</a:t>
            </a:fld>
            <a:endParaRPr lang="en-GB"/>
          </a:p>
        </p:txBody>
      </p:sp>
    </p:spTree>
    <p:extLst>
      <p:ext uri="{BB962C8B-B14F-4D97-AF65-F5344CB8AC3E}">
        <p14:creationId xmlns:p14="http://schemas.microsoft.com/office/powerpoint/2010/main" val="2373247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RSA</a:t>
            </a:r>
          </a:p>
        </p:txBody>
      </p:sp>
      <p:sp>
        <p:nvSpPr>
          <p:cNvPr id="4" name="Slide Number Placeholder 3"/>
          <p:cNvSpPr>
            <a:spLocks noGrp="1"/>
          </p:cNvSpPr>
          <p:nvPr>
            <p:ph type="sldNum" sz="quarter" idx="5"/>
          </p:nvPr>
        </p:nvSpPr>
        <p:spPr/>
        <p:txBody>
          <a:bodyPr/>
          <a:lstStyle/>
          <a:p>
            <a:fld id="{96A8353A-1350-4BCF-80E5-4E91DABD2CE4}" type="slidenum">
              <a:rPr lang="en-GB" smtClean="0"/>
              <a:t>2</a:t>
            </a:fld>
            <a:endParaRPr lang="en-GB"/>
          </a:p>
        </p:txBody>
      </p:sp>
    </p:spTree>
    <p:extLst>
      <p:ext uri="{BB962C8B-B14F-4D97-AF65-F5344CB8AC3E}">
        <p14:creationId xmlns:p14="http://schemas.microsoft.com/office/powerpoint/2010/main" val="2699656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5E177-6136-4AFC-8671-8646EC712E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1BB24F-9BA5-42EE-A941-B48881261B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E2F2BC4-2250-4CF4-B5E0-018C653B9A05}"/>
              </a:ext>
            </a:extLst>
          </p:cNvPr>
          <p:cNvSpPr>
            <a:spLocks noGrp="1"/>
          </p:cNvSpPr>
          <p:nvPr>
            <p:ph type="dt" sz="half" idx="10"/>
          </p:nvPr>
        </p:nvSpPr>
        <p:spPr/>
        <p:txBody>
          <a:bodyPr/>
          <a:lstStyle/>
          <a:p>
            <a:fld id="{D043A3C5-4505-4562-88C3-360504BAB344}" type="datetimeFigureOut">
              <a:rPr lang="en-GB" smtClean="0"/>
              <a:t>12/09/2023</a:t>
            </a:fld>
            <a:endParaRPr lang="en-GB"/>
          </a:p>
        </p:txBody>
      </p:sp>
      <p:sp>
        <p:nvSpPr>
          <p:cNvPr id="5" name="Footer Placeholder 4">
            <a:extLst>
              <a:ext uri="{FF2B5EF4-FFF2-40B4-BE49-F238E27FC236}">
                <a16:creationId xmlns:a16="http://schemas.microsoft.com/office/drawing/2014/main" id="{785E80C5-7302-4343-8E3A-B2C88D5804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B04121-0B6B-4C8B-A903-D6D4F27C7668}"/>
              </a:ext>
            </a:extLst>
          </p:cNvPr>
          <p:cNvSpPr>
            <a:spLocks noGrp="1"/>
          </p:cNvSpPr>
          <p:nvPr>
            <p:ph type="sldNum" sz="quarter" idx="12"/>
          </p:nvPr>
        </p:nvSpPr>
        <p:spPr/>
        <p:txBody>
          <a:bodyPr/>
          <a:lstStyle/>
          <a:p>
            <a:fld id="{C45F428C-A4DA-4941-B39E-31DF889A6E81}" type="slidenum">
              <a:rPr lang="en-GB" smtClean="0"/>
              <a:t>‹#›</a:t>
            </a:fld>
            <a:endParaRPr lang="en-GB"/>
          </a:p>
        </p:txBody>
      </p:sp>
    </p:spTree>
    <p:extLst>
      <p:ext uri="{BB962C8B-B14F-4D97-AF65-F5344CB8AC3E}">
        <p14:creationId xmlns:p14="http://schemas.microsoft.com/office/powerpoint/2010/main" val="4046328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59EF1-4097-4CD5-91CD-1FB69C3961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CAB5F7-7A49-4C75-8E35-A90CA194F0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D75066-3B1E-4C1E-B8F6-B24AE23542F8}"/>
              </a:ext>
            </a:extLst>
          </p:cNvPr>
          <p:cNvSpPr>
            <a:spLocks noGrp="1"/>
          </p:cNvSpPr>
          <p:nvPr>
            <p:ph type="dt" sz="half" idx="10"/>
          </p:nvPr>
        </p:nvSpPr>
        <p:spPr/>
        <p:txBody>
          <a:bodyPr/>
          <a:lstStyle/>
          <a:p>
            <a:fld id="{D043A3C5-4505-4562-88C3-360504BAB344}" type="datetimeFigureOut">
              <a:rPr lang="en-GB" smtClean="0"/>
              <a:t>12/09/2023</a:t>
            </a:fld>
            <a:endParaRPr lang="en-GB"/>
          </a:p>
        </p:txBody>
      </p:sp>
      <p:sp>
        <p:nvSpPr>
          <p:cNvPr id="5" name="Footer Placeholder 4">
            <a:extLst>
              <a:ext uri="{FF2B5EF4-FFF2-40B4-BE49-F238E27FC236}">
                <a16:creationId xmlns:a16="http://schemas.microsoft.com/office/drawing/2014/main" id="{72717E6B-D77B-4840-9F67-FC117DAF72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CC3DB7-B533-42AC-A753-878080F66386}"/>
              </a:ext>
            </a:extLst>
          </p:cNvPr>
          <p:cNvSpPr>
            <a:spLocks noGrp="1"/>
          </p:cNvSpPr>
          <p:nvPr>
            <p:ph type="sldNum" sz="quarter" idx="12"/>
          </p:nvPr>
        </p:nvSpPr>
        <p:spPr/>
        <p:txBody>
          <a:bodyPr/>
          <a:lstStyle/>
          <a:p>
            <a:fld id="{C45F428C-A4DA-4941-B39E-31DF889A6E81}" type="slidenum">
              <a:rPr lang="en-GB" smtClean="0"/>
              <a:t>‹#›</a:t>
            </a:fld>
            <a:endParaRPr lang="en-GB"/>
          </a:p>
        </p:txBody>
      </p:sp>
    </p:spTree>
    <p:extLst>
      <p:ext uri="{BB962C8B-B14F-4D97-AF65-F5344CB8AC3E}">
        <p14:creationId xmlns:p14="http://schemas.microsoft.com/office/powerpoint/2010/main" val="282294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454FD8-1C9A-4336-AA7F-4294610C77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B99C4F-44B7-4375-A318-6E5A6D94692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DFB92E-0155-49BD-B608-C162256E8273}"/>
              </a:ext>
            </a:extLst>
          </p:cNvPr>
          <p:cNvSpPr>
            <a:spLocks noGrp="1"/>
          </p:cNvSpPr>
          <p:nvPr>
            <p:ph type="dt" sz="half" idx="10"/>
          </p:nvPr>
        </p:nvSpPr>
        <p:spPr/>
        <p:txBody>
          <a:bodyPr/>
          <a:lstStyle/>
          <a:p>
            <a:fld id="{D043A3C5-4505-4562-88C3-360504BAB344}" type="datetimeFigureOut">
              <a:rPr lang="en-GB" smtClean="0"/>
              <a:t>12/09/2023</a:t>
            </a:fld>
            <a:endParaRPr lang="en-GB"/>
          </a:p>
        </p:txBody>
      </p:sp>
      <p:sp>
        <p:nvSpPr>
          <p:cNvPr id="5" name="Footer Placeholder 4">
            <a:extLst>
              <a:ext uri="{FF2B5EF4-FFF2-40B4-BE49-F238E27FC236}">
                <a16:creationId xmlns:a16="http://schemas.microsoft.com/office/drawing/2014/main" id="{3FBB6A89-BF13-4FE5-8677-25BE5605DC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7731C8-1C09-44C0-9675-9BAF0E0C4632}"/>
              </a:ext>
            </a:extLst>
          </p:cNvPr>
          <p:cNvSpPr>
            <a:spLocks noGrp="1"/>
          </p:cNvSpPr>
          <p:nvPr>
            <p:ph type="sldNum" sz="quarter" idx="12"/>
          </p:nvPr>
        </p:nvSpPr>
        <p:spPr/>
        <p:txBody>
          <a:bodyPr/>
          <a:lstStyle/>
          <a:p>
            <a:fld id="{C45F428C-A4DA-4941-B39E-31DF889A6E81}" type="slidenum">
              <a:rPr lang="en-GB" smtClean="0"/>
              <a:t>‹#›</a:t>
            </a:fld>
            <a:endParaRPr lang="en-GB"/>
          </a:p>
        </p:txBody>
      </p:sp>
    </p:spTree>
    <p:extLst>
      <p:ext uri="{BB962C8B-B14F-4D97-AF65-F5344CB8AC3E}">
        <p14:creationId xmlns:p14="http://schemas.microsoft.com/office/powerpoint/2010/main" val="3346554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0A276-008B-44C0-9E8E-B1E4AAFC12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D93297-CD6A-4C81-BD63-1AA533EA5E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1C6CE1-C988-43A9-A86C-BD770B8AA0D3}"/>
              </a:ext>
            </a:extLst>
          </p:cNvPr>
          <p:cNvSpPr>
            <a:spLocks noGrp="1"/>
          </p:cNvSpPr>
          <p:nvPr>
            <p:ph type="dt" sz="half" idx="10"/>
          </p:nvPr>
        </p:nvSpPr>
        <p:spPr/>
        <p:txBody>
          <a:bodyPr/>
          <a:lstStyle/>
          <a:p>
            <a:fld id="{D043A3C5-4505-4562-88C3-360504BAB344}" type="datetimeFigureOut">
              <a:rPr lang="en-GB" smtClean="0"/>
              <a:t>12/09/2023</a:t>
            </a:fld>
            <a:endParaRPr lang="en-GB"/>
          </a:p>
        </p:txBody>
      </p:sp>
      <p:sp>
        <p:nvSpPr>
          <p:cNvPr id="5" name="Footer Placeholder 4">
            <a:extLst>
              <a:ext uri="{FF2B5EF4-FFF2-40B4-BE49-F238E27FC236}">
                <a16:creationId xmlns:a16="http://schemas.microsoft.com/office/drawing/2014/main" id="{D8C762A0-F4DC-4DFA-B9C1-5812D5486C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383C15-000B-4235-99F8-ACB1CA5BCF20}"/>
              </a:ext>
            </a:extLst>
          </p:cNvPr>
          <p:cNvSpPr>
            <a:spLocks noGrp="1"/>
          </p:cNvSpPr>
          <p:nvPr>
            <p:ph type="sldNum" sz="quarter" idx="12"/>
          </p:nvPr>
        </p:nvSpPr>
        <p:spPr/>
        <p:txBody>
          <a:bodyPr/>
          <a:lstStyle/>
          <a:p>
            <a:fld id="{C45F428C-A4DA-4941-B39E-31DF889A6E81}" type="slidenum">
              <a:rPr lang="en-GB" smtClean="0"/>
              <a:t>‹#›</a:t>
            </a:fld>
            <a:endParaRPr lang="en-GB"/>
          </a:p>
        </p:txBody>
      </p:sp>
    </p:spTree>
    <p:extLst>
      <p:ext uri="{BB962C8B-B14F-4D97-AF65-F5344CB8AC3E}">
        <p14:creationId xmlns:p14="http://schemas.microsoft.com/office/powerpoint/2010/main" val="73005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33B1C-0D05-4302-A4A9-912D3F0D12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25AE19-FC74-41F7-94E5-13A0D9A391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A5A793-546F-4C57-8648-5F3A7978B1CE}"/>
              </a:ext>
            </a:extLst>
          </p:cNvPr>
          <p:cNvSpPr>
            <a:spLocks noGrp="1"/>
          </p:cNvSpPr>
          <p:nvPr>
            <p:ph type="dt" sz="half" idx="10"/>
          </p:nvPr>
        </p:nvSpPr>
        <p:spPr/>
        <p:txBody>
          <a:bodyPr/>
          <a:lstStyle/>
          <a:p>
            <a:fld id="{D043A3C5-4505-4562-88C3-360504BAB344}" type="datetimeFigureOut">
              <a:rPr lang="en-GB" smtClean="0"/>
              <a:t>12/09/2023</a:t>
            </a:fld>
            <a:endParaRPr lang="en-GB"/>
          </a:p>
        </p:txBody>
      </p:sp>
      <p:sp>
        <p:nvSpPr>
          <p:cNvPr id="5" name="Footer Placeholder 4">
            <a:extLst>
              <a:ext uri="{FF2B5EF4-FFF2-40B4-BE49-F238E27FC236}">
                <a16:creationId xmlns:a16="http://schemas.microsoft.com/office/drawing/2014/main" id="{1C763525-1CD1-426F-A0DF-1908170B62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88A8DF-65E8-49B4-A0CE-DABB8060649E}"/>
              </a:ext>
            </a:extLst>
          </p:cNvPr>
          <p:cNvSpPr>
            <a:spLocks noGrp="1"/>
          </p:cNvSpPr>
          <p:nvPr>
            <p:ph type="sldNum" sz="quarter" idx="12"/>
          </p:nvPr>
        </p:nvSpPr>
        <p:spPr/>
        <p:txBody>
          <a:bodyPr/>
          <a:lstStyle/>
          <a:p>
            <a:fld id="{C45F428C-A4DA-4941-B39E-31DF889A6E81}" type="slidenum">
              <a:rPr lang="en-GB" smtClean="0"/>
              <a:t>‹#›</a:t>
            </a:fld>
            <a:endParaRPr lang="en-GB"/>
          </a:p>
        </p:txBody>
      </p:sp>
    </p:spTree>
    <p:extLst>
      <p:ext uri="{BB962C8B-B14F-4D97-AF65-F5344CB8AC3E}">
        <p14:creationId xmlns:p14="http://schemas.microsoft.com/office/powerpoint/2010/main" val="160378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04B5-3F30-44F3-AF0D-E7AE3DEA1D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9310B4-B380-4172-A3F9-55235A521F1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FB76EC-8DBF-4952-9EAE-4D566DBB3A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1F40A4-25A9-47C8-BBAB-4FB57C8EA97A}"/>
              </a:ext>
            </a:extLst>
          </p:cNvPr>
          <p:cNvSpPr>
            <a:spLocks noGrp="1"/>
          </p:cNvSpPr>
          <p:nvPr>
            <p:ph type="dt" sz="half" idx="10"/>
          </p:nvPr>
        </p:nvSpPr>
        <p:spPr/>
        <p:txBody>
          <a:bodyPr/>
          <a:lstStyle/>
          <a:p>
            <a:fld id="{D043A3C5-4505-4562-88C3-360504BAB344}" type="datetimeFigureOut">
              <a:rPr lang="en-GB" smtClean="0"/>
              <a:t>12/09/2023</a:t>
            </a:fld>
            <a:endParaRPr lang="en-GB"/>
          </a:p>
        </p:txBody>
      </p:sp>
      <p:sp>
        <p:nvSpPr>
          <p:cNvPr id="6" name="Footer Placeholder 5">
            <a:extLst>
              <a:ext uri="{FF2B5EF4-FFF2-40B4-BE49-F238E27FC236}">
                <a16:creationId xmlns:a16="http://schemas.microsoft.com/office/drawing/2014/main" id="{BB6403F0-9E05-4D43-97E6-8C3FFA763E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7DFE75-DC16-4DCC-925F-525A40A7BCBC}"/>
              </a:ext>
            </a:extLst>
          </p:cNvPr>
          <p:cNvSpPr>
            <a:spLocks noGrp="1"/>
          </p:cNvSpPr>
          <p:nvPr>
            <p:ph type="sldNum" sz="quarter" idx="12"/>
          </p:nvPr>
        </p:nvSpPr>
        <p:spPr/>
        <p:txBody>
          <a:bodyPr/>
          <a:lstStyle/>
          <a:p>
            <a:fld id="{C45F428C-A4DA-4941-B39E-31DF889A6E81}" type="slidenum">
              <a:rPr lang="en-GB" smtClean="0"/>
              <a:t>‹#›</a:t>
            </a:fld>
            <a:endParaRPr lang="en-GB"/>
          </a:p>
        </p:txBody>
      </p:sp>
    </p:spTree>
    <p:extLst>
      <p:ext uri="{BB962C8B-B14F-4D97-AF65-F5344CB8AC3E}">
        <p14:creationId xmlns:p14="http://schemas.microsoft.com/office/powerpoint/2010/main" val="1550584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5D0C4-4925-4D84-88CB-1634CBA1065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826F4A-0F5D-4D54-AAA5-B93CD7BB02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4EDE1C-B84B-4AEE-847E-BCD3D453C04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24DAF5-3DD1-46C9-9D4B-216F326403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8F8B96-21EF-4DCF-8031-2C8FE6BAD9B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6588472-C096-4EE3-845F-0F8B7512894B}"/>
              </a:ext>
            </a:extLst>
          </p:cNvPr>
          <p:cNvSpPr>
            <a:spLocks noGrp="1"/>
          </p:cNvSpPr>
          <p:nvPr>
            <p:ph type="dt" sz="half" idx="10"/>
          </p:nvPr>
        </p:nvSpPr>
        <p:spPr/>
        <p:txBody>
          <a:bodyPr/>
          <a:lstStyle/>
          <a:p>
            <a:fld id="{D043A3C5-4505-4562-88C3-360504BAB344}" type="datetimeFigureOut">
              <a:rPr lang="en-GB" smtClean="0"/>
              <a:t>12/09/2023</a:t>
            </a:fld>
            <a:endParaRPr lang="en-GB"/>
          </a:p>
        </p:txBody>
      </p:sp>
      <p:sp>
        <p:nvSpPr>
          <p:cNvPr id="8" name="Footer Placeholder 7">
            <a:extLst>
              <a:ext uri="{FF2B5EF4-FFF2-40B4-BE49-F238E27FC236}">
                <a16:creationId xmlns:a16="http://schemas.microsoft.com/office/drawing/2014/main" id="{AD5827A2-3A63-44B9-BF8F-58FDAD9375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CD2FFC-5ACB-4EC0-829E-C05778211BA1}"/>
              </a:ext>
            </a:extLst>
          </p:cNvPr>
          <p:cNvSpPr>
            <a:spLocks noGrp="1"/>
          </p:cNvSpPr>
          <p:nvPr>
            <p:ph type="sldNum" sz="quarter" idx="12"/>
          </p:nvPr>
        </p:nvSpPr>
        <p:spPr/>
        <p:txBody>
          <a:bodyPr/>
          <a:lstStyle/>
          <a:p>
            <a:fld id="{C45F428C-A4DA-4941-B39E-31DF889A6E81}" type="slidenum">
              <a:rPr lang="en-GB" smtClean="0"/>
              <a:t>‹#›</a:t>
            </a:fld>
            <a:endParaRPr lang="en-GB"/>
          </a:p>
        </p:txBody>
      </p:sp>
    </p:spTree>
    <p:extLst>
      <p:ext uri="{BB962C8B-B14F-4D97-AF65-F5344CB8AC3E}">
        <p14:creationId xmlns:p14="http://schemas.microsoft.com/office/powerpoint/2010/main" val="183527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0F6D8-CB5E-4443-9938-886972ECB7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4B061C-3222-4237-945F-BDDDB038E09D}"/>
              </a:ext>
            </a:extLst>
          </p:cNvPr>
          <p:cNvSpPr>
            <a:spLocks noGrp="1"/>
          </p:cNvSpPr>
          <p:nvPr>
            <p:ph type="dt" sz="half" idx="10"/>
          </p:nvPr>
        </p:nvSpPr>
        <p:spPr/>
        <p:txBody>
          <a:bodyPr/>
          <a:lstStyle/>
          <a:p>
            <a:fld id="{D043A3C5-4505-4562-88C3-360504BAB344}" type="datetimeFigureOut">
              <a:rPr lang="en-GB" smtClean="0"/>
              <a:t>12/09/2023</a:t>
            </a:fld>
            <a:endParaRPr lang="en-GB"/>
          </a:p>
        </p:txBody>
      </p:sp>
      <p:sp>
        <p:nvSpPr>
          <p:cNvPr id="4" name="Footer Placeholder 3">
            <a:extLst>
              <a:ext uri="{FF2B5EF4-FFF2-40B4-BE49-F238E27FC236}">
                <a16:creationId xmlns:a16="http://schemas.microsoft.com/office/drawing/2014/main" id="{169787CC-10F3-4384-A9A6-7D733F69A65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801302-0409-4837-9DE4-9C14953FAA94}"/>
              </a:ext>
            </a:extLst>
          </p:cNvPr>
          <p:cNvSpPr>
            <a:spLocks noGrp="1"/>
          </p:cNvSpPr>
          <p:nvPr>
            <p:ph type="sldNum" sz="quarter" idx="12"/>
          </p:nvPr>
        </p:nvSpPr>
        <p:spPr/>
        <p:txBody>
          <a:bodyPr/>
          <a:lstStyle/>
          <a:p>
            <a:fld id="{C45F428C-A4DA-4941-B39E-31DF889A6E81}" type="slidenum">
              <a:rPr lang="en-GB" smtClean="0"/>
              <a:t>‹#›</a:t>
            </a:fld>
            <a:endParaRPr lang="en-GB"/>
          </a:p>
        </p:txBody>
      </p:sp>
    </p:spTree>
    <p:extLst>
      <p:ext uri="{BB962C8B-B14F-4D97-AF65-F5344CB8AC3E}">
        <p14:creationId xmlns:p14="http://schemas.microsoft.com/office/powerpoint/2010/main" val="21816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FA9888-6457-4EA0-9B7A-C31C7FFDBEAE}"/>
              </a:ext>
            </a:extLst>
          </p:cNvPr>
          <p:cNvSpPr>
            <a:spLocks noGrp="1"/>
          </p:cNvSpPr>
          <p:nvPr>
            <p:ph type="dt" sz="half" idx="10"/>
          </p:nvPr>
        </p:nvSpPr>
        <p:spPr/>
        <p:txBody>
          <a:bodyPr/>
          <a:lstStyle/>
          <a:p>
            <a:fld id="{D043A3C5-4505-4562-88C3-360504BAB344}" type="datetimeFigureOut">
              <a:rPr lang="en-GB" smtClean="0"/>
              <a:t>12/09/2023</a:t>
            </a:fld>
            <a:endParaRPr lang="en-GB"/>
          </a:p>
        </p:txBody>
      </p:sp>
      <p:sp>
        <p:nvSpPr>
          <p:cNvPr id="3" name="Footer Placeholder 2">
            <a:extLst>
              <a:ext uri="{FF2B5EF4-FFF2-40B4-BE49-F238E27FC236}">
                <a16:creationId xmlns:a16="http://schemas.microsoft.com/office/drawing/2014/main" id="{8D08A07C-38BF-41F0-8D10-E13559348E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712730A-BCD0-432E-8359-2352528039D2}"/>
              </a:ext>
            </a:extLst>
          </p:cNvPr>
          <p:cNvSpPr>
            <a:spLocks noGrp="1"/>
          </p:cNvSpPr>
          <p:nvPr>
            <p:ph type="sldNum" sz="quarter" idx="12"/>
          </p:nvPr>
        </p:nvSpPr>
        <p:spPr/>
        <p:txBody>
          <a:bodyPr/>
          <a:lstStyle/>
          <a:p>
            <a:fld id="{C45F428C-A4DA-4941-B39E-31DF889A6E81}" type="slidenum">
              <a:rPr lang="en-GB" smtClean="0"/>
              <a:t>‹#›</a:t>
            </a:fld>
            <a:endParaRPr lang="en-GB"/>
          </a:p>
        </p:txBody>
      </p:sp>
    </p:spTree>
    <p:extLst>
      <p:ext uri="{BB962C8B-B14F-4D97-AF65-F5344CB8AC3E}">
        <p14:creationId xmlns:p14="http://schemas.microsoft.com/office/powerpoint/2010/main" val="1353404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4C44-6807-4D40-AB2D-25D1AE1FF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8CA410-6F74-40A5-9928-45D9BFF9BA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D5EF81-BF5B-441A-964C-C1D66F2D6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66B904-9543-44FF-A2AF-0E6EB46B57C1}"/>
              </a:ext>
            </a:extLst>
          </p:cNvPr>
          <p:cNvSpPr>
            <a:spLocks noGrp="1"/>
          </p:cNvSpPr>
          <p:nvPr>
            <p:ph type="dt" sz="half" idx="10"/>
          </p:nvPr>
        </p:nvSpPr>
        <p:spPr/>
        <p:txBody>
          <a:bodyPr/>
          <a:lstStyle/>
          <a:p>
            <a:fld id="{D043A3C5-4505-4562-88C3-360504BAB344}" type="datetimeFigureOut">
              <a:rPr lang="en-GB" smtClean="0"/>
              <a:t>12/09/2023</a:t>
            </a:fld>
            <a:endParaRPr lang="en-GB"/>
          </a:p>
        </p:txBody>
      </p:sp>
      <p:sp>
        <p:nvSpPr>
          <p:cNvPr id="6" name="Footer Placeholder 5">
            <a:extLst>
              <a:ext uri="{FF2B5EF4-FFF2-40B4-BE49-F238E27FC236}">
                <a16:creationId xmlns:a16="http://schemas.microsoft.com/office/drawing/2014/main" id="{50BEAF81-8D18-4C31-B81A-3879E424C2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3E8E6F-E3AD-4A05-863F-08117C7C37C0}"/>
              </a:ext>
            </a:extLst>
          </p:cNvPr>
          <p:cNvSpPr>
            <a:spLocks noGrp="1"/>
          </p:cNvSpPr>
          <p:nvPr>
            <p:ph type="sldNum" sz="quarter" idx="12"/>
          </p:nvPr>
        </p:nvSpPr>
        <p:spPr/>
        <p:txBody>
          <a:bodyPr/>
          <a:lstStyle/>
          <a:p>
            <a:fld id="{C45F428C-A4DA-4941-B39E-31DF889A6E81}" type="slidenum">
              <a:rPr lang="en-GB" smtClean="0"/>
              <a:t>‹#›</a:t>
            </a:fld>
            <a:endParaRPr lang="en-GB"/>
          </a:p>
        </p:txBody>
      </p:sp>
    </p:spTree>
    <p:extLst>
      <p:ext uri="{BB962C8B-B14F-4D97-AF65-F5344CB8AC3E}">
        <p14:creationId xmlns:p14="http://schemas.microsoft.com/office/powerpoint/2010/main" val="2290512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12008-8076-4A3C-ABD4-254A93E961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F48300-1E6F-4D0D-BDD4-5E39AEEE2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5F4452F-98DF-4173-B6B1-653CCD83F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46442A-9076-4CA0-8E42-9B1F81F9C957}"/>
              </a:ext>
            </a:extLst>
          </p:cNvPr>
          <p:cNvSpPr>
            <a:spLocks noGrp="1"/>
          </p:cNvSpPr>
          <p:nvPr>
            <p:ph type="dt" sz="half" idx="10"/>
          </p:nvPr>
        </p:nvSpPr>
        <p:spPr/>
        <p:txBody>
          <a:bodyPr/>
          <a:lstStyle/>
          <a:p>
            <a:fld id="{D043A3C5-4505-4562-88C3-360504BAB344}" type="datetimeFigureOut">
              <a:rPr lang="en-GB" smtClean="0"/>
              <a:t>12/09/2023</a:t>
            </a:fld>
            <a:endParaRPr lang="en-GB"/>
          </a:p>
        </p:txBody>
      </p:sp>
      <p:sp>
        <p:nvSpPr>
          <p:cNvPr id="6" name="Footer Placeholder 5">
            <a:extLst>
              <a:ext uri="{FF2B5EF4-FFF2-40B4-BE49-F238E27FC236}">
                <a16:creationId xmlns:a16="http://schemas.microsoft.com/office/drawing/2014/main" id="{53623B52-DC31-4B09-B1D5-342E88AA75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E5EEF9-35D2-48D7-82E8-F9D03905FA77}"/>
              </a:ext>
            </a:extLst>
          </p:cNvPr>
          <p:cNvSpPr>
            <a:spLocks noGrp="1"/>
          </p:cNvSpPr>
          <p:nvPr>
            <p:ph type="sldNum" sz="quarter" idx="12"/>
          </p:nvPr>
        </p:nvSpPr>
        <p:spPr/>
        <p:txBody>
          <a:bodyPr/>
          <a:lstStyle/>
          <a:p>
            <a:fld id="{C45F428C-A4DA-4941-B39E-31DF889A6E81}" type="slidenum">
              <a:rPr lang="en-GB" smtClean="0"/>
              <a:t>‹#›</a:t>
            </a:fld>
            <a:endParaRPr lang="en-GB"/>
          </a:p>
        </p:txBody>
      </p:sp>
    </p:spTree>
    <p:extLst>
      <p:ext uri="{BB962C8B-B14F-4D97-AF65-F5344CB8AC3E}">
        <p14:creationId xmlns:p14="http://schemas.microsoft.com/office/powerpoint/2010/main" val="76414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76331D-14FB-45E3-B8B0-CC9E9C53FD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984D00-8152-4DEA-8631-2429F11518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49A01B-5080-4BFA-8605-31FD8F853F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3A3C5-4505-4562-88C3-360504BAB344}" type="datetimeFigureOut">
              <a:rPr lang="en-GB" smtClean="0"/>
              <a:t>12/09/2023</a:t>
            </a:fld>
            <a:endParaRPr lang="en-GB"/>
          </a:p>
        </p:txBody>
      </p:sp>
      <p:sp>
        <p:nvSpPr>
          <p:cNvPr id="5" name="Footer Placeholder 4">
            <a:extLst>
              <a:ext uri="{FF2B5EF4-FFF2-40B4-BE49-F238E27FC236}">
                <a16:creationId xmlns:a16="http://schemas.microsoft.com/office/drawing/2014/main" id="{EF5E95CC-7D1F-4F25-8526-4409C772CD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7E99367-2868-48B2-967D-E22F647919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F428C-A4DA-4941-B39E-31DF889A6E81}" type="slidenum">
              <a:rPr lang="en-GB" smtClean="0"/>
              <a:t>‹#›</a:t>
            </a:fld>
            <a:endParaRPr lang="en-GB"/>
          </a:p>
        </p:txBody>
      </p:sp>
    </p:spTree>
    <p:extLst>
      <p:ext uri="{BB962C8B-B14F-4D97-AF65-F5344CB8AC3E}">
        <p14:creationId xmlns:p14="http://schemas.microsoft.com/office/powerpoint/2010/main" val="111324102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saunders@chalkridgepri.hants.sch.uk" TargetMode="External"/><Relationship Id="rId2" Type="http://schemas.openxmlformats.org/officeDocument/2006/relationships/hyperlink" Target="mailto:s.moore@chalkridgepri.hants.sch.uk"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mailto:h.burns@chalkridgepri.hants.sch.uk" TargetMode="External"/><Relationship Id="rId4" Type="http://schemas.openxmlformats.org/officeDocument/2006/relationships/hyperlink" Target="mailto:r.shell-allen@chalkridgepri.hants.sch.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ttrockstars.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cid:DF955B7A-BE9C-436D-92D9-4B7B9B0AAA51"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cid:A02B2B59-DFC7-40BB-BC38-329FB8FD0777"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2A36-2EB7-4475-A19F-F9590F557EED}"/>
              </a:ext>
            </a:extLst>
          </p:cNvPr>
          <p:cNvSpPr>
            <a:spLocks noGrp="1"/>
          </p:cNvSpPr>
          <p:nvPr>
            <p:ph type="ctrTitle"/>
          </p:nvPr>
        </p:nvSpPr>
        <p:spPr/>
        <p:txBody>
          <a:bodyPr/>
          <a:lstStyle/>
          <a:p>
            <a:r>
              <a:rPr lang="en-GB" dirty="0">
                <a:latin typeface="Arial" panose="020B0604020202020204" pitchFamily="34" charset="0"/>
                <a:cs typeface="Arial" panose="020B0604020202020204" pitchFamily="34" charset="0"/>
              </a:rPr>
              <a:t>Year 3 and 4 Parent Workshop</a:t>
            </a:r>
          </a:p>
        </p:txBody>
      </p:sp>
      <p:sp>
        <p:nvSpPr>
          <p:cNvPr id="3" name="Subtitle 2">
            <a:extLst>
              <a:ext uri="{FF2B5EF4-FFF2-40B4-BE49-F238E27FC236}">
                <a16:creationId xmlns:a16="http://schemas.microsoft.com/office/drawing/2014/main" id="{81C712AA-9270-4A0B-B3DC-F9C81F9DA3BB}"/>
              </a:ext>
            </a:extLst>
          </p:cNvPr>
          <p:cNvSpPr>
            <a:spLocks noGrp="1"/>
          </p:cNvSpPr>
          <p:nvPr>
            <p:ph type="subTitle" idx="1"/>
          </p:nvPr>
        </p:nvSpPr>
        <p:spPr>
          <a:xfrm>
            <a:off x="1524000" y="3602037"/>
            <a:ext cx="9144000" cy="2878275"/>
          </a:xfrm>
        </p:spPr>
        <p:txBody>
          <a:bodyPr>
            <a:normAutofit/>
          </a:bodyPr>
          <a:lstStyle/>
          <a:p>
            <a:r>
              <a:rPr lang="en-GB" b="1" u="sng" dirty="0">
                <a:latin typeface="Arial" panose="020B0604020202020204" pitchFamily="34" charset="0"/>
                <a:cs typeface="Arial" panose="020B0604020202020204" pitchFamily="34" charset="0"/>
              </a:rPr>
              <a:t>Year 3</a:t>
            </a:r>
          </a:p>
          <a:p>
            <a:r>
              <a:rPr lang="en-GB" b="1" dirty="0">
                <a:latin typeface="Arial" panose="020B0604020202020204" pitchFamily="34" charset="0"/>
                <a:cs typeface="Arial" panose="020B0604020202020204" pitchFamily="34" charset="0"/>
              </a:rPr>
              <a:t>Miss Moore  </a:t>
            </a:r>
            <a:r>
              <a:rPr lang="en-GB" dirty="0">
                <a:latin typeface="Arial" panose="020B0604020202020204" pitchFamily="34" charset="0"/>
                <a:cs typeface="Arial" panose="020B0604020202020204" pitchFamily="34" charset="0"/>
                <a:hlinkClick r:id="rId2"/>
              </a:rPr>
              <a:t>s.moore@chalkridgepri.hants.sch.uk</a:t>
            </a:r>
            <a:r>
              <a:rPr lang="en-GB" dirty="0">
                <a:latin typeface="Arial" panose="020B0604020202020204" pitchFamily="34" charset="0"/>
                <a:cs typeface="Arial" panose="020B0604020202020204" pitchFamily="34" charset="0"/>
              </a:rPr>
              <a:t> </a:t>
            </a:r>
          </a:p>
          <a:p>
            <a:r>
              <a:rPr lang="en-GB" b="1" dirty="0">
                <a:latin typeface="Arial" panose="020B0604020202020204" pitchFamily="34" charset="0"/>
                <a:cs typeface="Arial" panose="020B0604020202020204" pitchFamily="34" charset="0"/>
              </a:rPr>
              <a:t>Mrs Saunders </a:t>
            </a:r>
            <a:r>
              <a:rPr lang="en-GB" dirty="0">
                <a:latin typeface="Arial" panose="020B0604020202020204" pitchFamily="34" charset="0"/>
                <a:cs typeface="Arial" panose="020B0604020202020204" pitchFamily="34" charset="0"/>
                <a:hlinkClick r:id="rId3"/>
              </a:rPr>
              <a:t>g.saunders@chalkridgepri.hants.sch.uk</a:t>
            </a:r>
            <a:r>
              <a:rPr lang="en-GB" dirty="0">
                <a:latin typeface="Arial" panose="020B0604020202020204" pitchFamily="34" charset="0"/>
                <a:cs typeface="Arial" panose="020B0604020202020204" pitchFamily="34" charset="0"/>
              </a:rPr>
              <a:t> </a:t>
            </a:r>
          </a:p>
          <a:p>
            <a:r>
              <a:rPr lang="en-GB" b="1" u="sng" dirty="0">
                <a:latin typeface="Arial" panose="020B0604020202020204" pitchFamily="34" charset="0"/>
                <a:cs typeface="Arial" panose="020B0604020202020204" pitchFamily="34" charset="0"/>
              </a:rPr>
              <a:t>Year 4</a:t>
            </a:r>
          </a:p>
          <a:p>
            <a:r>
              <a:rPr lang="en-GB" b="1" dirty="0">
                <a:latin typeface="Arial" panose="020B0604020202020204" pitchFamily="34" charset="0"/>
                <a:cs typeface="Arial" panose="020B0604020202020204" pitchFamily="34" charset="0"/>
              </a:rPr>
              <a:t>Mrs Shell-Allen </a:t>
            </a:r>
            <a:r>
              <a:rPr lang="en-GB" dirty="0">
                <a:latin typeface="Arial" panose="020B0604020202020204" pitchFamily="34" charset="0"/>
                <a:cs typeface="Arial" panose="020B0604020202020204" pitchFamily="34" charset="0"/>
                <a:hlinkClick r:id="rId4"/>
              </a:rPr>
              <a:t>r.shell-allen@chalkridgepri.hants.sch.uk</a:t>
            </a:r>
            <a:r>
              <a:rPr lang="en-GB" dirty="0">
                <a:latin typeface="Arial" panose="020B0604020202020204" pitchFamily="34" charset="0"/>
                <a:cs typeface="Arial" panose="020B0604020202020204" pitchFamily="34" charset="0"/>
              </a:rPr>
              <a:t> </a:t>
            </a:r>
          </a:p>
          <a:p>
            <a:r>
              <a:rPr lang="en-GB" b="1" dirty="0">
                <a:latin typeface="Arial" panose="020B0604020202020204" pitchFamily="34" charset="0"/>
                <a:cs typeface="Arial" panose="020B0604020202020204" pitchFamily="34" charset="0"/>
              </a:rPr>
              <a:t>Mrs Burns </a:t>
            </a:r>
            <a:r>
              <a:rPr lang="en-GB" dirty="0">
                <a:latin typeface="Arial" panose="020B0604020202020204" pitchFamily="34" charset="0"/>
                <a:cs typeface="Arial" panose="020B0604020202020204" pitchFamily="34" charset="0"/>
                <a:hlinkClick r:id="rId5"/>
              </a:rPr>
              <a:t>h.burns@chalkridgepri.hants.sch.uk</a:t>
            </a:r>
            <a:r>
              <a:rPr lang="en-GB" b="1" dirty="0">
                <a:latin typeface="Arial" panose="020B0604020202020204" pitchFamily="34" charset="0"/>
                <a:cs typeface="Arial" panose="020B0604020202020204" pitchFamily="34" charset="0"/>
              </a:rPr>
              <a:t> </a:t>
            </a:r>
            <a:endParaRPr lang="en-GB" b="1" dirty="0">
              <a:latin typeface="Letter-join Plus 2" panose="02000505000000020003" pitchFamily="50" charset="0"/>
            </a:endParaRPr>
          </a:p>
        </p:txBody>
      </p:sp>
      <p:pic>
        <p:nvPicPr>
          <p:cNvPr id="5" name="Picture 4">
            <a:extLst>
              <a:ext uri="{FF2B5EF4-FFF2-40B4-BE49-F238E27FC236}">
                <a16:creationId xmlns:a16="http://schemas.microsoft.com/office/drawing/2014/main" id="{64C1EB46-E5AA-4EDE-BC61-EA69C860F10E}"/>
              </a:ext>
            </a:extLst>
          </p:cNvPr>
          <p:cNvPicPr>
            <a:picLocks noChangeAspect="1"/>
          </p:cNvPicPr>
          <p:nvPr/>
        </p:nvPicPr>
        <p:blipFill>
          <a:blip r:embed="rId6"/>
          <a:stretch>
            <a:fillRect/>
          </a:stretch>
        </p:blipFill>
        <p:spPr>
          <a:xfrm>
            <a:off x="9661663" y="246728"/>
            <a:ext cx="2012674" cy="2790298"/>
          </a:xfrm>
          <a:prstGeom prst="rect">
            <a:avLst/>
          </a:prstGeom>
        </p:spPr>
      </p:pic>
      <p:pic>
        <p:nvPicPr>
          <p:cNvPr id="6" name="Picture 5">
            <a:extLst>
              <a:ext uri="{FF2B5EF4-FFF2-40B4-BE49-F238E27FC236}">
                <a16:creationId xmlns:a16="http://schemas.microsoft.com/office/drawing/2014/main" id="{5EB82144-75AF-4FF9-A8F8-A641F54A6DEE}"/>
              </a:ext>
            </a:extLst>
          </p:cNvPr>
          <p:cNvPicPr>
            <a:picLocks noChangeAspect="1"/>
          </p:cNvPicPr>
          <p:nvPr/>
        </p:nvPicPr>
        <p:blipFill>
          <a:blip r:embed="rId6"/>
          <a:stretch>
            <a:fillRect/>
          </a:stretch>
        </p:blipFill>
        <p:spPr>
          <a:xfrm flipH="1">
            <a:off x="643558" y="465665"/>
            <a:ext cx="2012674" cy="2790298"/>
          </a:xfrm>
          <a:prstGeom prst="rect">
            <a:avLst/>
          </a:prstGeom>
        </p:spPr>
      </p:pic>
    </p:spTree>
    <p:extLst>
      <p:ext uri="{BB962C8B-B14F-4D97-AF65-F5344CB8AC3E}">
        <p14:creationId xmlns:p14="http://schemas.microsoft.com/office/powerpoint/2010/main" val="1372849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AF2712-98A3-4A22-ADC1-52F2F57198EE}"/>
              </a:ext>
            </a:extLst>
          </p:cNvPr>
          <p:cNvPicPr>
            <a:picLocks noChangeAspect="1"/>
          </p:cNvPicPr>
          <p:nvPr/>
        </p:nvPicPr>
        <p:blipFill>
          <a:blip r:embed="rId2"/>
          <a:stretch>
            <a:fillRect/>
          </a:stretch>
        </p:blipFill>
        <p:spPr>
          <a:xfrm flipH="1">
            <a:off x="0" y="-45155"/>
            <a:ext cx="2012674" cy="2790298"/>
          </a:xfrm>
          <a:prstGeom prst="rect">
            <a:avLst/>
          </a:prstGeom>
        </p:spPr>
      </p:pic>
      <p:pic>
        <p:nvPicPr>
          <p:cNvPr id="4" name="Picture 3">
            <a:extLst>
              <a:ext uri="{FF2B5EF4-FFF2-40B4-BE49-F238E27FC236}">
                <a16:creationId xmlns:a16="http://schemas.microsoft.com/office/drawing/2014/main" id="{00A93540-920F-491D-BF3E-6CB927B4D1BC}"/>
              </a:ext>
            </a:extLst>
          </p:cNvPr>
          <p:cNvPicPr>
            <a:picLocks noChangeAspect="1"/>
          </p:cNvPicPr>
          <p:nvPr/>
        </p:nvPicPr>
        <p:blipFill>
          <a:blip r:embed="rId3"/>
          <a:stretch>
            <a:fillRect/>
          </a:stretch>
        </p:blipFill>
        <p:spPr>
          <a:xfrm>
            <a:off x="10179326" y="-21826"/>
            <a:ext cx="2012674" cy="2790298"/>
          </a:xfrm>
          <a:prstGeom prst="rect">
            <a:avLst/>
          </a:prstGeom>
        </p:spPr>
      </p:pic>
      <p:sp>
        <p:nvSpPr>
          <p:cNvPr id="2" name="Title 1">
            <a:extLst>
              <a:ext uri="{FF2B5EF4-FFF2-40B4-BE49-F238E27FC236}">
                <a16:creationId xmlns:a16="http://schemas.microsoft.com/office/drawing/2014/main" id="{F4091EA7-9880-4BDC-B1C0-A6AA6AE01AAB}"/>
              </a:ext>
            </a:extLst>
          </p:cNvPr>
          <p:cNvSpPr>
            <a:spLocks noGrp="1"/>
          </p:cNvSpPr>
          <p:nvPr>
            <p:ph type="title"/>
          </p:nvPr>
        </p:nvSpPr>
        <p:spPr>
          <a:xfrm>
            <a:off x="2656232" y="365125"/>
            <a:ext cx="7005431" cy="1325563"/>
          </a:xfrm>
        </p:spPr>
        <p:txBody>
          <a:bodyPr/>
          <a:lstStyle/>
          <a:p>
            <a:pPr algn="ctr"/>
            <a:r>
              <a:rPr lang="en-GB" b="1" dirty="0"/>
              <a:t>Times Tables Rock Stars</a:t>
            </a:r>
          </a:p>
        </p:txBody>
      </p:sp>
      <p:sp>
        <p:nvSpPr>
          <p:cNvPr id="3" name="Content Placeholder 2">
            <a:extLst>
              <a:ext uri="{FF2B5EF4-FFF2-40B4-BE49-F238E27FC236}">
                <a16:creationId xmlns:a16="http://schemas.microsoft.com/office/drawing/2014/main" id="{8BCFF191-FC26-4A09-AEDC-4C53BEFD5629}"/>
              </a:ext>
            </a:extLst>
          </p:cNvPr>
          <p:cNvSpPr>
            <a:spLocks noGrp="1"/>
          </p:cNvSpPr>
          <p:nvPr>
            <p:ph idx="1"/>
          </p:nvPr>
        </p:nvSpPr>
        <p:spPr>
          <a:xfrm>
            <a:off x="838200" y="1591733"/>
            <a:ext cx="10515600" cy="4585230"/>
          </a:xfrm>
        </p:spPr>
        <p:txBody>
          <a:bodyPr>
            <a:normAutofit fontScale="92500"/>
          </a:bodyPr>
          <a:lstStyle/>
          <a:p>
            <a:pPr marL="0" indent="0" algn="ctr">
              <a:buNone/>
            </a:pPr>
            <a:r>
              <a:rPr lang="en-GB" dirty="0"/>
              <a:t>By the end of year 3, all children should be able to recall 2,5,10,3,4,6 and 8 times tables – including divisions. By the end of Year 4, all children should know up to their 12x12 times tables multiplication facts.</a:t>
            </a:r>
          </a:p>
          <a:p>
            <a:r>
              <a:rPr lang="en-GB" dirty="0"/>
              <a:t>‘Times Tables Rockstars’ enables children to practise and learn times tables at home and school.</a:t>
            </a:r>
          </a:p>
          <a:p>
            <a:r>
              <a:rPr lang="en-GB" dirty="0"/>
              <a:t>It enables them to improve their fluency and recall multiplication (and division) facts quickly.</a:t>
            </a:r>
          </a:p>
          <a:p>
            <a:pPr marL="0" indent="0">
              <a:buNone/>
            </a:pPr>
            <a:r>
              <a:rPr lang="en-GB" dirty="0">
                <a:hlinkClick r:id="rId4"/>
              </a:rPr>
              <a:t>Times Tables Rock Stars (ttrockstars.com)</a:t>
            </a:r>
            <a:endParaRPr lang="en-GB" dirty="0"/>
          </a:p>
          <a:p>
            <a:r>
              <a:rPr lang="en-GB" dirty="0"/>
              <a:t>Your child’s username and password should </a:t>
            </a:r>
            <a:br>
              <a:rPr lang="en-GB" dirty="0"/>
            </a:br>
            <a:r>
              <a:rPr lang="en-GB" dirty="0"/>
              <a:t>be stuck in their reading record so that it</a:t>
            </a:r>
            <a:br>
              <a:rPr lang="en-GB" dirty="0"/>
            </a:br>
            <a:r>
              <a:rPr lang="en-GB" dirty="0"/>
              <a:t>can be easily accessed.</a:t>
            </a:r>
          </a:p>
          <a:p>
            <a:endParaRPr lang="en-GB" dirty="0"/>
          </a:p>
        </p:txBody>
      </p:sp>
      <p:pic>
        <p:nvPicPr>
          <p:cNvPr id="6" name="Picture 5">
            <a:extLst>
              <a:ext uri="{FF2B5EF4-FFF2-40B4-BE49-F238E27FC236}">
                <a16:creationId xmlns:a16="http://schemas.microsoft.com/office/drawing/2014/main" id="{34D6AD26-611B-47D0-A60E-ECE6EC74A244}"/>
              </a:ext>
            </a:extLst>
          </p:cNvPr>
          <p:cNvPicPr>
            <a:picLocks noChangeAspect="1"/>
          </p:cNvPicPr>
          <p:nvPr/>
        </p:nvPicPr>
        <p:blipFill>
          <a:blip r:embed="rId5"/>
          <a:stretch>
            <a:fillRect/>
          </a:stretch>
        </p:blipFill>
        <p:spPr>
          <a:xfrm>
            <a:off x="7709195" y="4784035"/>
            <a:ext cx="4063705" cy="1708840"/>
          </a:xfrm>
          <a:prstGeom prst="rect">
            <a:avLst/>
          </a:prstGeom>
        </p:spPr>
      </p:pic>
    </p:spTree>
    <p:extLst>
      <p:ext uri="{BB962C8B-B14F-4D97-AF65-F5344CB8AC3E}">
        <p14:creationId xmlns:p14="http://schemas.microsoft.com/office/powerpoint/2010/main" val="394087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6651C0-F966-4D1B-A6CC-3FB60FE646DE}"/>
              </a:ext>
            </a:extLst>
          </p:cNvPr>
          <p:cNvSpPr>
            <a:spLocks noGrp="1"/>
          </p:cNvSpPr>
          <p:nvPr>
            <p:ph type="title"/>
          </p:nvPr>
        </p:nvSpPr>
        <p:spPr>
          <a:xfrm>
            <a:off x="838200" y="365125"/>
            <a:ext cx="10515600" cy="868871"/>
          </a:xfrm>
        </p:spPr>
        <p:txBody>
          <a:bodyPr/>
          <a:lstStyle/>
          <a:p>
            <a:pPr algn="ctr"/>
            <a:r>
              <a:rPr lang="en-GB" b="1" dirty="0"/>
              <a:t>Year 3 </a:t>
            </a:r>
          </a:p>
        </p:txBody>
      </p:sp>
      <p:pic>
        <p:nvPicPr>
          <p:cNvPr id="6" name="Picture 2" descr="Info panel picture">
            <a:extLst>
              <a:ext uri="{FF2B5EF4-FFF2-40B4-BE49-F238E27FC236}">
                <a16:creationId xmlns:a16="http://schemas.microsoft.com/office/drawing/2014/main" id="{ADAD8801-B8D1-425F-9D0A-7E8DDE5FA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980" y="1848834"/>
            <a:ext cx="1905000" cy="1905000"/>
          </a:xfrm>
          <a:prstGeom prst="ellipse">
            <a:avLst/>
          </a:prstGeom>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4" descr="Info panel picture">
            <a:extLst>
              <a:ext uri="{FF2B5EF4-FFF2-40B4-BE49-F238E27FC236}">
                <a16:creationId xmlns:a16="http://schemas.microsoft.com/office/drawing/2014/main" id="{0F56BB1D-62CF-49AF-AB23-3D36A3940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939" y="1891752"/>
            <a:ext cx="1905000" cy="1905000"/>
          </a:xfrm>
          <a:prstGeom prst="ellipse">
            <a:avLst/>
          </a:prstGeom>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16" descr="Info panel picture">
            <a:extLst>
              <a:ext uri="{FF2B5EF4-FFF2-40B4-BE49-F238E27FC236}">
                <a16:creationId xmlns:a16="http://schemas.microsoft.com/office/drawing/2014/main" id="{31FC2870-B64A-433A-983C-1EF21BF4D0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1019" y="1875174"/>
            <a:ext cx="1905000" cy="1905000"/>
          </a:xfrm>
          <a:prstGeom prst="ellipse">
            <a:avLst/>
          </a:prstGeom>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 name="Picture 8" descr="Info panel picture">
            <a:extLst>
              <a:ext uri="{FF2B5EF4-FFF2-40B4-BE49-F238E27FC236}">
                <a16:creationId xmlns:a16="http://schemas.microsoft.com/office/drawing/2014/main" id="{4CAE5D39-F289-47A6-A949-524DF4D476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1803" y="4400554"/>
            <a:ext cx="1905000" cy="1905000"/>
          </a:xfrm>
          <a:prstGeom prst="ellipse">
            <a:avLst/>
          </a:prstGeom>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Picture 10" descr="Info panel picture">
            <a:extLst>
              <a:ext uri="{FF2B5EF4-FFF2-40B4-BE49-F238E27FC236}">
                <a16:creationId xmlns:a16="http://schemas.microsoft.com/office/drawing/2014/main" id="{88A5F498-9FB4-45DF-AB31-D45297EE67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2596" y="4368672"/>
            <a:ext cx="1905000" cy="1905000"/>
          </a:xfrm>
          <a:prstGeom prst="ellipse">
            <a:avLst/>
          </a:prstGeom>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14" descr="Info panel picture">
            <a:extLst>
              <a:ext uri="{FF2B5EF4-FFF2-40B4-BE49-F238E27FC236}">
                <a16:creationId xmlns:a16="http://schemas.microsoft.com/office/drawing/2014/main" id="{2794D07D-125B-4D49-B273-DD6EED147A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0028" y="4368672"/>
            <a:ext cx="1905000" cy="1905000"/>
          </a:xfrm>
          <a:prstGeom prst="ellipse">
            <a:avLst/>
          </a:prstGeom>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0" name="Picture 2" descr="Info panel picture">
            <a:extLst>
              <a:ext uri="{FF2B5EF4-FFF2-40B4-BE49-F238E27FC236}">
                <a16:creationId xmlns:a16="http://schemas.microsoft.com/office/drawing/2014/main" id="{0B8CD2EA-D582-4D56-B482-2C15BE36D8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3955" y="1857504"/>
            <a:ext cx="1815944" cy="1815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fo panel picture">
            <a:extLst>
              <a:ext uri="{FF2B5EF4-FFF2-40B4-BE49-F238E27FC236}">
                <a16:creationId xmlns:a16="http://schemas.microsoft.com/office/drawing/2014/main" id="{1C1C86B7-62C9-4C7F-93DB-D33506E8E1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6076" y="1923889"/>
            <a:ext cx="1840727" cy="1840727"/>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a:extLst>
              <a:ext uri="{FF2B5EF4-FFF2-40B4-BE49-F238E27FC236}">
                <a16:creationId xmlns:a16="http://schemas.microsoft.com/office/drawing/2014/main" id="{F055E3D8-0CC1-404D-AD97-8A417D20C6C5}"/>
              </a:ext>
            </a:extLst>
          </p:cNvPr>
          <p:cNvSpPr txBox="1">
            <a:spLocks/>
          </p:cNvSpPr>
          <p:nvPr/>
        </p:nvSpPr>
        <p:spPr>
          <a:xfrm>
            <a:off x="483327" y="762928"/>
            <a:ext cx="9057925" cy="42211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 </a:t>
            </a:r>
          </a:p>
          <a:p>
            <a:pPr marL="0" indent="0" algn="ctr">
              <a:buFont typeface="Arial" panose="020B0604020202020204" pitchFamily="34" charset="0"/>
              <a:buNone/>
            </a:pPr>
            <a:r>
              <a:rPr lang="en-GB" dirty="0"/>
              <a:t>                            Our team…</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		</a:t>
            </a:r>
          </a:p>
        </p:txBody>
      </p:sp>
      <p:pic>
        <p:nvPicPr>
          <p:cNvPr id="18" name="Picture 6" descr="Info panel picture">
            <a:extLst>
              <a:ext uri="{FF2B5EF4-FFF2-40B4-BE49-F238E27FC236}">
                <a16:creationId xmlns:a16="http://schemas.microsoft.com/office/drawing/2014/main" id="{D80314FE-5273-49CC-97B5-721B5BB552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1000" y="4465102"/>
            <a:ext cx="1775904" cy="177590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nfo panel picture">
            <a:extLst>
              <a:ext uri="{FF2B5EF4-FFF2-40B4-BE49-F238E27FC236}">
                <a16:creationId xmlns:a16="http://schemas.microsoft.com/office/drawing/2014/main" id="{88643BAD-2448-44FE-9AB1-87F8D186C45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31274" y="4506213"/>
            <a:ext cx="1751396" cy="17513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C31B9FFD-08DE-4C42-9A6C-8A0D3BF60965}"/>
              </a:ext>
            </a:extLst>
          </p:cNvPr>
          <p:cNvPicPr>
            <a:picLocks noChangeAspect="1"/>
          </p:cNvPicPr>
          <p:nvPr/>
        </p:nvPicPr>
        <p:blipFill>
          <a:blip r:embed="rId12"/>
          <a:stretch>
            <a:fillRect/>
          </a:stretch>
        </p:blipFill>
        <p:spPr>
          <a:xfrm flipH="1">
            <a:off x="82524" y="-35511"/>
            <a:ext cx="1575277" cy="2183907"/>
          </a:xfrm>
          <a:prstGeom prst="rect">
            <a:avLst/>
          </a:prstGeom>
        </p:spPr>
      </p:pic>
      <p:pic>
        <p:nvPicPr>
          <p:cNvPr id="21" name="Picture 20">
            <a:extLst>
              <a:ext uri="{FF2B5EF4-FFF2-40B4-BE49-F238E27FC236}">
                <a16:creationId xmlns:a16="http://schemas.microsoft.com/office/drawing/2014/main" id="{F68BD338-33BC-449C-88A8-8B37E9818C81}"/>
              </a:ext>
            </a:extLst>
          </p:cNvPr>
          <p:cNvPicPr>
            <a:picLocks noChangeAspect="1"/>
          </p:cNvPicPr>
          <p:nvPr/>
        </p:nvPicPr>
        <p:blipFill>
          <a:blip r:embed="rId13"/>
          <a:stretch>
            <a:fillRect/>
          </a:stretch>
        </p:blipFill>
        <p:spPr>
          <a:xfrm>
            <a:off x="10179326" y="23329"/>
            <a:ext cx="1575277" cy="2183907"/>
          </a:xfrm>
          <a:prstGeom prst="rect">
            <a:avLst/>
          </a:prstGeom>
        </p:spPr>
      </p:pic>
    </p:spTree>
    <p:extLst>
      <p:ext uri="{BB962C8B-B14F-4D97-AF65-F5344CB8AC3E}">
        <p14:creationId xmlns:p14="http://schemas.microsoft.com/office/powerpoint/2010/main" val="2501000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A336A6-117A-4346-97EC-3501DFBAF5E8}"/>
              </a:ext>
            </a:extLst>
          </p:cNvPr>
          <p:cNvPicPr>
            <a:picLocks noChangeAspect="1"/>
          </p:cNvPicPr>
          <p:nvPr/>
        </p:nvPicPr>
        <p:blipFill>
          <a:blip r:embed="rId2"/>
          <a:stretch>
            <a:fillRect/>
          </a:stretch>
        </p:blipFill>
        <p:spPr>
          <a:xfrm flipH="1">
            <a:off x="267810" y="42439"/>
            <a:ext cx="2012674" cy="2790298"/>
          </a:xfrm>
          <a:prstGeom prst="rect">
            <a:avLst/>
          </a:prstGeom>
        </p:spPr>
      </p:pic>
      <p:pic>
        <p:nvPicPr>
          <p:cNvPr id="3" name="Picture 2">
            <a:extLst>
              <a:ext uri="{FF2B5EF4-FFF2-40B4-BE49-F238E27FC236}">
                <a16:creationId xmlns:a16="http://schemas.microsoft.com/office/drawing/2014/main" id="{70454E05-547E-4AE2-BE8B-1E00D142F63C}"/>
              </a:ext>
            </a:extLst>
          </p:cNvPr>
          <p:cNvPicPr>
            <a:picLocks noChangeAspect="1"/>
          </p:cNvPicPr>
          <p:nvPr/>
        </p:nvPicPr>
        <p:blipFill>
          <a:blip r:embed="rId3"/>
          <a:stretch>
            <a:fillRect/>
          </a:stretch>
        </p:blipFill>
        <p:spPr>
          <a:xfrm>
            <a:off x="10179326" y="23329"/>
            <a:ext cx="2012674" cy="2790298"/>
          </a:xfrm>
          <a:prstGeom prst="rect">
            <a:avLst/>
          </a:prstGeom>
        </p:spPr>
      </p:pic>
      <p:sp>
        <p:nvSpPr>
          <p:cNvPr id="4" name="Title 1">
            <a:extLst>
              <a:ext uri="{FF2B5EF4-FFF2-40B4-BE49-F238E27FC236}">
                <a16:creationId xmlns:a16="http://schemas.microsoft.com/office/drawing/2014/main" id="{DDB535DB-5DA8-4001-B6E8-DFC6A04195D4}"/>
              </a:ext>
            </a:extLst>
          </p:cNvPr>
          <p:cNvSpPr txBox="1">
            <a:spLocks/>
          </p:cNvSpPr>
          <p:nvPr/>
        </p:nvSpPr>
        <p:spPr>
          <a:xfrm>
            <a:off x="2425412" y="400637"/>
            <a:ext cx="7005431" cy="7889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Stepping into KS2</a:t>
            </a:r>
            <a:endParaRPr lang="en-GB" b="1" dirty="0"/>
          </a:p>
        </p:txBody>
      </p:sp>
      <p:sp>
        <p:nvSpPr>
          <p:cNvPr id="5" name="Title 1">
            <a:extLst>
              <a:ext uri="{FF2B5EF4-FFF2-40B4-BE49-F238E27FC236}">
                <a16:creationId xmlns:a16="http://schemas.microsoft.com/office/drawing/2014/main" id="{BA44338E-C84D-42E4-8902-922C432A1FBC}"/>
              </a:ext>
            </a:extLst>
          </p:cNvPr>
          <p:cNvSpPr txBox="1">
            <a:spLocks/>
          </p:cNvSpPr>
          <p:nvPr/>
        </p:nvSpPr>
        <p:spPr>
          <a:xfrm>
            <a:off x="1438182" y="1488064"/>
            <a:ext cx="9747682" cy="49692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a:t>
            </a:r>
            <a:r>
              <a:rPr lang="en-GB" sz="2400" b="1" dirty="0"/>
              <a:t>e understand that the thought of KS2 can be daunting, for children and for parents. We hope that this presentation will ease any concerns.</a:t>
            </a:r>
          </a:p>
          <a:p>
            <a:endParaRPr lang="en-GB" sz="2400" b="1" dirty="0"/>
          </a:p>
          <a:p>
            <a:r>
              <a:rPr lang="en-GB" sz="2400" b="1" dirty="0"/>
              <a:t>The main differences between September in Year 2 and September in Year 3 are: </a:t>
            </a:r>
          </a:p>
          <a:p>
            <a:pPr marL="342900" indent="-342900">
              <a:buFont typeface="Arial" panose="020B0604020202020204" pitchFamily="34" charset="0"/>
              <a:buChar char="•"/>
            </a:pPr>
            <a:r>
              <a:rPr lang="en-US" sz="2400" b="1" dirty="0"/>
              <a:t>C</a:t>
            </a:r>
            <a:r>
              <a:rPr lang="en-GB" sz="2400" b="1" dirty="0" err="1"/>
              <a:t>hildren</a:t>
            </a:r>
            <a:r>
              <a:rPr lang="en-GB" sz="2400" b="1" dirty="0"/>
              <a:t> learn whilst sitting in their seat, rather than on the carpet</a:t>
            </a:r>
          </a:p>
          <a:p>
            <a:pPr marL="342900" indent="-342900">
              <a:buFont typeface="Arial" panose="020B0604020202020204" pitchFamily="34" charset="0"/>
              <a:buChar char="•"/>
            </a:pPr>
            <a:r>
              <a:rPr lang="en-US" sz="2400" b="1" dirty="0"/>
              <a:t>A</a:t>
            </a:r>
            <a:r>
              <a:rPr lang="en-GB" sz="2400" b="1" dirty="0" err="1"/>
              <a:t>ll</a:t>
            </a:r>
            <a:r>
              <a:rPr lang="en-GB" sz="2400" b="1" dirty="0"/>
              <a:t> children begin to use a pen to write, rather than a pencil</a:t>
            </a:r>
          </a:p>
          <a:p>
            <a:pPr marL="342900" indent="-342900">
              <a:buFont typeface="Arial" panose="020B0604020202020204" pitchFamily="34" charset="0"/>
              <a:buChar char="•"/>
            </a:pPr>
            <a:r>
              <a:rPr lang="en-US" sz="2400" b="1" dirty="0"/>
              <a:t>C</a:t>
            </a:r>
            <a:r>
              <a:rPr lang="en-GB" sz="2400" b="1" dirty="0" err="1"/>
              <a:t>hildren</a:t>
            </a:r>
            <a:r>
              <a:rPr lang="en-GB" sz="2400" b="1" dirty="0"/>
              <a:t> are expected to set out books in a certain way e.g. writing and underlining the date and title for each subject and drawing margins in Maths books.</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All other expectations are the same as they always have been. The work is pitched at a level that they can all achieve and learn every day and – as always – the work gets progressively more challenging, the same way it does in all year groups.</a:t>
            </a:r>
            <a:endParaRPr lang="en-GB" sz="2400" b="1" dirty="0"/>
          </a:p>
        </p:txBody>
      </p:sp>
    </p:spTree>
    <p:extLst>
      <p:ext uri="{BB962C8B-B14F-4D97-AF65-F5344CB8AC3E}">
        <p14:creationId xmlns:p14="http://schemas.microsoft.com/office/powerpoint/2010/main" val="1992011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96441C-B24A-42F1-91CD-56D7E32DC28B}"/>
              </a:ext>
            </a:extLst>
          </p:cNvPr>
          <p:cNvPicPr>
            <a:picLocks noChangeAspect="1"/>
          </p:cNvPicPr>
          <p:nvPr/>
        </p:nvPicPr>
        <p:blipFill>
          <a:blip r:embed="rId2"/>
          <a:stretch>
            <a:fillRect/>
          </a:stretch>
        </p:blipFill>
        <p:spPr>
          <a:xfrm flipH="1">
            <a:off x="152400" y="116889"/>
            <a:ext cx="2012674" cy="2790298"/>
          </a:xfrm>
          <a:prstGeom prst="rect">
            <a:avLst/>
          </a:prstGeom>
        </p:spPr>
      </p:pic>
      <p:pic>
        <p:nvPicPr>
          <p:cNvPr id="3" name="Picture 2">
            <a:extLst>
              <a:ext uri="{FF2B5EF4-FFF2-40B4-BE49-F238E27FC236}">
                <a16:creationId xmlns:a16="http://schemas.microsoft.com/office/drawing/2014/main" id="{6042A8F9-31F3-40A9-A2D6-88ACCBFB6EA4}"/>
              </a:ext>
            </a:extLst>
          </p:cNvPr>
          <p:cNvPicPr>
            <a:picLocks noChangeAspect="1"/>
          </p:cNvPicPr>
          <p:nvPr/>
        </p:nvPicPr>
        <p:blipFill>
          <a:blip r:embed="rId3"/>
          <a:stretch>
            <a:fillRect/>
          </a:stretch>
        </p:blipFill>
        <p:spPr>
          <a:xfrm>
            <a:off x="10179326" y="23329"/>
            <a:ext cx="2012674" cy="2790298"/>
          </a:xfrm>
          <a:prstGeom prst="rect">
            <a:avLst/>
          </a:prstGeom>
        </p:spPr>
      </p:pic>
      <p:sp>
        <p:nvSpPr>
          <p:cNvPr id="4" name="Title 1">
            <a:extLst>
              <a:ext uri="{FF2B5EF4-FFF2-40B4-BE49-F238E27FC236}">
                <a16:creationId xmlns:a16="http://schemas.microsoft.com/office/drawing/2014/main" id="{058FD4A4-30F7-4720-91C8-2791BA91856C}"/>
              </a:ext>
            </a:extLst>
          </p:cNvPr>
          <p:cNvSpPr txBox="1">
            <a:spLocks/>
          </p:cNvSpPr>
          <p:nvPr/>
        </p:nvSpPr>
        <p:spPr>
          <a:xfrm>
            <a:off x="2656232" y="365125"/>
            <a:ext cx="700543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R</a:t>
            </a:r>
            <a:r>
              <a:rPr lang="en-GB" b="1" dirty="0" err="1"/>
              <a:t>eading</a:t>
            </a:r>
            <a:r>
              <a:rPr lang="en-GB" b="1" dirty="0"/>
              <a:t> books</a:t>
            </a:r>
          </a:p>
        </p:txBody>
      </p:sp>
      <p:sp>
        <p:nvSpPr>
          <p:cNvPr id="5" name="Title 1">
            <a:extLst>
              <a:ext uri="{FF2B5EF4-FFF2-40B4-BE49-F238E27FC236}">
                <a16:creationId xmlns:a16="http://schemas.microsoft.com/office/drawing/2014/main" id="{A48377C0-2997-423C-AC71-A14F9213279F}"/>
              </a:ext>
            </a:extLst>
          </p:cNvPr>
          <p:cNvSpPr txBox="1">
            <a:spLocks/>
          </p:cNvSpPr>
          <p:nvPr/>
        </p:nvSpPr>
        <p:spPr>
          <a:xfrm>
            <a:off x="1502546" y="1581624"/>
            <a:ext cx="933930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b="1" dirty="0"/>
          </a:p>
        </p:txBody>
      </p:sp>
      <p:sp>
        <p:nvSpPr>
          <p:cNvPr id="6" name="Title 1">
            <a:extLst>
              <a:ext uri="{FF2B5EF4-FFF2-40B4-BE49-F238E27FC236}">
                <a16:creationId xmlns:a16="http://schemas.microsoft.com/office/drawing/2014/main" id="{CA05C160-A531-4A12-A03B-3B7478E14B3A}"/>
              </a:ext>
            </a:extLst>
          </p:cNvPr>
          <p:cNvSpPr txBox="1">
            <a:spLocks/>
          </p:cNvSpPr>
          <p:nvPr/>
        </p:nvSpPr>
        <p:spPr>
          <a:xfrm>
            <a:off x="1731147" y="1292537"/>
            <a:ext cx="9110708" cy="52003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Last year, when your children were in Year 2 – they were reading through the Little </a:t>
            </a:r>
            <a:r>
              <a:rPr lang="en-US" sz="2400" b="1" dirty="0" err="1"/>
              <a:t>Wandle</a:t>
            </a:r>
            <a:r>
              <a:rPr lang="en-US" sz="2400" b="1" dirty="0"/>
              <a:t> Reading Program that we introduced to all KS1 children.</a:t>
            </a:r>
          </a:p>
          <a:p>
            <a:endParaRPr lang="en-US" sz="2400" b="1" dirty="0"/>
          </a:p>
          <a:p>
            <a:r>
              <a:rPr lang="en-US" sz="2400" b="1" dirty="0"/>
              <a:t>The success of using this program throughout KS1 after using this scheme was really high! The children are much more secure with reading and de-coding now.</a:t>
            </a:r>
          </a:p>
          <a:p>
            <a:endParaRPr lang="en-US" sz="2400" b="1" dirty="0"/>
          </a:p>
          <a:p>
            <a:r>
              <a:rPr lang="en-US" sz="2400" b="1" dirty="0"/>
              <a:t>Because of this, we have given your children reading books that you might find are easier than before. We have done this because we want your child to feel enabled to read the book independently. </a:t>
            </a:r>
          </a:p>
          <a:p>
            <a:endParaRPr lang="en-US" sz="2400" b="1" dirty="0"/>
          </a:p>
          <a:p>
            <a:r>
              <a:rPr lang="en-US" sz="2400" b="1" dirty="0"/>
              <a:t>When we hear your child read in the next few days/weeks, you might find that they are moved onto higher levels quicker than usual – but we want to be sure that they are secure with each level before they are moved on.</a:t>
            </a:r>
            <a:endParaRPr lang="en-GB" sz="2400" b="1" dirty="0"/>
          </a:p>
        </p:txBody>
      </p:sp>
    </p:spTree>
    <p:extLst>
      <p:ext uri="{BB962C8B-B14F-4D97-AF65-F5344CB8AC3E}">
        <p14:creationId xmlns:p14="http://schemas.microsoft.com/office/powerpoint/2010/main" val="2964217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7F4CA0-E5A9-426E-AFC2-B243DA3572EC}"/>
              </a:ext>
            </a:extLst>
          </p:cNvPr>
          <p:cNvPicPr>
            <a:picLocks noChangeAspect="1"/>
          </p:cNvPicPr>
          <p:nvPr/>
        </p:nvPicPr>
        <p:blipFill>
          <a:blip r:embed="rId2"/>
          <a:stretch>
            <a:fillRect/>
          </a:stretch>
        </p:blipFill>
        <p:spPr>
          <a:xfrm flipH="1">
            <a:off x="152400" y="116889"/>
            <a:ext cx="2012674" cy="2790298"/>
          </a:xfrm>
          <a:prstGeom prst="rect">
            <a:avLst/>
          </a:prstGeom>
        </p:spPr>
      </p:pic>
      <p:pic>
        <p:nvPicPr>
          <p:cNvPr id="3" name="Picture 2">
            <a:extLst>
              <a:ext uri="{FF2B5EF4-FFF2-40B4-BE49-F238E27FC236}">
                <a16:creationId xmlns:a16="http://schemas.microsoft.com/office/drawing/2014/main" id="{1EDB65C9-62C9-4C53-A398-18E5540B0B52}"/>
              </a:ext>
            </a:extLst>
          </p:cNvPr>
          <p:cNvPicPr>
            <a:picLocks noChangeAspect="1"/>
          </p:cNvPicPr>
          <p:nvPr/>
        </p:nvPicPr>
        <p:blipFill>
          <a:blip r:embed="rId3"/>
          <a:stretch>
            <a:fillRect/>
          </a:stretch>
        </p:blipFill>
        <p:spPr>
          <a:xfrm>
            <a:off x="10179326" y="23329"/>
            <a:ext cx="2012674" cy="2790298"/>
          </a:xfrm>
          <a:prstGeom prst="rect">
            <a:avLst/>
          </a:prstGeom>
        </p:spPr>
      </p:pic>
      <p:sp>
        <p:nvSpPr>
          <p:cNvPr id="4" name="Title 1">
            <a:extLst>
              <a:ext uri="{FF2B5EF4-FFF2-40B4-BE49-F238E27FC236}">
                <a16:creationId xmlns:a16="http://schemas.microsoft.com/office/drawing/2014/main" id="{99A554C1-B544-490E-B1E7-A523C0D65296}"/>
              </a:ext>
            </a:extLst>
          </p:cNvPr>
          <p:cNvSpPr txBox="1">
            <a:spLocks/>
          </p:cNvSpPr>
          <p:nvPr/>
        </p:nvSpPr>
        <p:spPr>
          <a:xfrm>
            <a:off x="2656232" y="365125"/>
            <a:ext cx="700543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Timetable</a:t>
            </a:r>
            <a:endParaRPr lang="en-GB" b="1" dirty="0"/>
          </a:p>
        </p:txBody>
      </p:sp>
      <p:pic>
        <p:nvPicPr>
          <p:cNvPr id="5" name="Picture 4">
            <a:extLst>
              <a:ext uri="{FF2B5EF4-FFF2-40B4-BE49-F238E27FC236}">
                <a16:creationId xmlns:a16="http://schemas.microsoft.com/office/drawing/2014/main" id="{B30D0DEE-12FD-4419-80A9-4D525ACE5CAD}"/>
              </a:ext>
            </a:extLst>
          </p:cNvPr>
          <p:cNvPicPr>
            <a:picLocks noChangeAspect="1"/>
          </p:cNvPicPr>
          <p:nvPr/>
        </p:nvPicPr>
        <p:blipFill>
          <a:blip r:embed="rId3"/>
          <a:stretch>
            <a:fillRect/>
          </a:stretch>
        </p:blipFill>
        <p:spPr>
          <a:xfrm>
            <a:off x="10331726" y="175729"/>
            <a:ext cx="2012674" cy="2790298"/>
          </a:xfrm>
          <a:prstGeom prst="rect">
            <a:avLst/>
          </a:prstGeom>
        </p:spPr>
      </p:pic>
      <p:pic>
        <p:nvPicPr>
          <p:cNvPr id="6" name="Picture 5">
            <a:extLst>
              <a:ext uri="{FF2B5EF4-FFF2-40B4-BE49-F238E27FC236}">
                <a16:creationId xmlns:a16="http://schemas.microsoft.com/office/drawing/2014/main" id="{D2E28003-8D5B-4B03-A3F3-76F17BE48FC9}"/>
              </a:ext>
            </a:extLst>
          </p:cNvPr>
          <p:cNvPicPr>
            <a:picLocks noChangeAspect="1"/>
          </p:cNvPicPr>
          <p:nvPr/>
        </p:nvPicPr>
        <p:blipFill>
          <a:blip r:embed="rId4"/>
          <a:stretch>
            <a:fillRect/>
          </a:stretch>
        </p:blipFill>
        <p:spPr>
          <a:xfrm>
            <a:off x="1929433" y="941622"/>
            <a:ext cx="8173693" cy="5657445"/>
          </a:xfrm>
          <a:prstGeom prst="rect">
            <a:avLst/>
          </a:prstGeom>
        </p:spPr>
      </p:pic>
    </p:spTree>
    <p:extLst>
      <p:ext uri="{BB962C8B-B14F-4D97-AF65-F5344CB8AC3E}">
        <p14:creationId xmlns:p14="http://schemas.microsoft.com/office/powerpoint/2010/main" val="1395340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43966FC-BDEF-4D6F-A6BD-9D1931386493}"/>
              </a:ext>
            </a:extLst>
          </p:cNvPr>
          <p:cNvSpPr txBox="1">
            <a:spLocks/>
          </p:cNvSpPr>
          <p:nvPr/>
        </p:nvSpPr>
        <p:spPr>
          <a:xfrm>
            <a:off x="1284303" y="2338820"/>
            <a:ext cx="9623394" cy="47710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dirty="0">
              <a:latin typeface="+mn-lt"/>
            </a:endParaRPr>
          </a:p>
          <a:p>
            <a:endParaRPr lang="en-GB" sz="2800" dirty="0">
              <a:latin typeface="+mn-lt"/>
            </a:endParaRPr>
          </a:p>
        </p:txBody>
      </p:sp>
      <p:pic>
        <p:nvPicPr>
          <p:cNvPr id="2" name="Picture 1">
            <a:extLst>
              <a:ext uri="{FF2B5EF4-FFF2-40B4-BE49-F238E27FC236}">
                <a16:creationId xmlns:a16="http://schemas.microsoft.com/office/drawing/2014/main" id="{C47046B9-699C-4C76-9295-570A6F34CAF7}"/>
              </a:ext>
            </a:extLst>
          </p:cNvPr>
          <p:cNvPicPr>
            <a:picLocks noChangeAspect="1"/>
          </p:cNvPicPr>
          <p:nvPr/>
        </p:nvPicPr>
        <p:blipFill>
          <a:blip r:embed="rId2"/>
          <a:stretch>
            <a:fillRect/>
          </a:stretch>
        </p:blipFill>
        <p:spPr>
          <a:xfrm>
            <a:off x="0" y="-1"/>
            <a:ext cx="12192000" cy="6872213"/>
          </a:xfrm>
          <a:prstGeom prst="rect">
            <a:avLst/>
          </a:prstGeom>
        </p:spPr>
      </p:pic>
    </p:spTree>
    <p:extLst>
      <p:ext uri="{BB962C8B-B14F-4D97-AF65-F5344CB8AC3E}">
        <p14:creationId xmlns:p14="http://schemas.microsoft.com/office/powerpoint/2010/main" val="2457905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B723F8-5316-470E-BC4D-3E8A16199F45}"/>
              </a:ext>
            </a:extLst>
          </p:cNvPr>
          <p:cNvPicPr>
            <a:picLocks noChangeAspect="1"/>
          </p:cNvPicPr>
          <p:nvPr/>
        </p:nvPicPr>
        <p:blipFill>
          <a:blip r:embed="rId2"/>
          <a:stretch>
            <a:fillRect/>
          </a:stretch>
        </p:blipFill>
        <p:spPr>
          <a:xfrm>
            <a:off x="1531739" y="1027906"/>
            <a:ext cx="9128522" cy="5268574"/>
          </a:xfrm>
          <a:prstGeom prst="rect">
            <a:avLst/>
          </a:prstGeom>
        </p:spPr>
      </p:pic>
      <p:pic>
        <p:nvPicPr>
          <p:cNvPr id="3" name="Picture 2">
            <a:extLst>
              <a:ext uri="{FF2B5EF4-FFF2-40B4-BE49-F238E27FC236}">
                <a16:creationId xmlns:a16="http://schemas.microsoft.com/office/drawing/2014/main" id="{8182638A-5E00-4AD7-A3D6-2D468499EBCB}"/>
              </a:ext>
            </a:extLst>
          </p:cNvPr>
          <p:cNvPicPr>
            <a:picLocks noChangeAspect="1"/>
          </p:cNvPicPr>
          <p:nvPr/>
        </p:nvPicPr>
        <p:blipFill>
          <a:blip r:embed="rId3"/>
          <a:stretch>
            <a:fillRect/>
          </a:stretch>
        </p:blipFill>
        <p:spPr>
          <a:xfrm flipH="1">
            <a:off x="152400" y="152400"/>
            <a:ext cx="1356804" cy="1881024"/>
          </a:xfrm>
          <a:prstGeom prst="rect">
            <a:avLst/>
          </a:prstGeom>
        </p:spPr>
      </p:pic>
      <p:pic>
        <p:nvPicPr>
          <p:cNvPr id="4" name="Picture 3">
            <a:extLst>
              <a:ext uri="{FF2B5EF4-FFF2-40B4-BE49-F238E27FC236}">
                <a16:creationId xmlns:a16="http://schemas.microsoft.com/office/drawing/2014/main" id="{8D615CE7-EE67-4816-A7F4-86A4BA7FA64A}"/>
              </a:ext>
            </a:extLst>
          </p:cNvPr>
          <p:cNvPicPr>
            <a:picLocks noChangeAspect="1"/>
          </p:cNvPicPr>
          <p:nvPr/>
        </p:nvPicPr>
        <p:blipFill>
          <a:blip r:embed="rId4"/>
          <a:stretch>
            <a:fillRect/>
          </a:stretch>
        </p:blipFill>
        <p:spPr>
          <a:xfrm>
            <a:off x="10662082" y="23329"/>
            <a:ext cx="1529918" cy="2121023"/>
          </a:xfrm>
          <a:prstGeom prst="rect">
            <a:avLst/>
          </a:prstGeom>
        </p:spPr>
      </p:pic>
      <p:sp>
        <p:nvSpPr>
          <p:cNvPr id="5" name="Title 1">
            <a:extLst>
              <a:ext uri="{FF2B5EF4-FFF2-40B4-BE49-F238E27FC236}">
                <a16:creationId xmlns:a16="http://schemas.microsoft.com/office/drawing/2014/main" id="{29E745E4-D8C9-4893-AAE2-A8A54A91690D}"/>
              </a:ext>
            </a:extLst>
          </p:cNvPr>
          <p:cNvSpPr txBox="1">
            <a:spLocks/>
          </p:cNvSpPr>
          <p:nvPr/>
        </p:nvSpPr>
        <p:spPr>
          <a:xfrm>
            <a:off x="2656232" y="365125"/>
            <a:ext cx="700543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a:t>Home Learning</a:t>
            </a:r>
            <a:endParaRPr lang="en-GB" b="1" dirty="0"/>
          </a:p>
        </p:txBody>
      </p:sp>
    </p:spTree>
    <p:extLst>
      <p:ext uri="{BB962C8B-B14F-4D97-AF65-F5344CB8AC3E}">
        <p14:creationId xmlns:p14="http://schemas.microsoft.com/office/powerpoint/2010/main" val="216490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AF2712-98A3-4A22-ADC1-52F2F57198EE}"/>
              </a:ext>
            </a:extLst>
          </p:cNvPr>
          <p:cNvPicPr>
            <a:picLocks noChangeAspect="1"/>
          </p:cNvPicPr>
          <p:nvPr/>
        </p:nvPicPr>
        <p:blipFill>
          <a:blip r:embed="rId2"/>
          <a:stretch>
            <a:fillRect/>
          </a:stretch>
        </p:blipFill>
        <p:spPr>
          <a:xfrm flipH="1">
            <a:off x="0" y="-35511"/>
            <a:ext cx="2012674" cy="2790298"/>
          </a:xfrm>
          <a:prstGeom prst="rect">
            <a:avLst/>
          </a:prstGeom>
        </p:spPr>
      </p:pic>
      <p:sp>
        <p:nvSpPr>
          <p:cNvPr id="2" name="Title 1">
            <a:extLst>
              <a:ext uri="{FF2B5EF4-FFF2-40B4-BE49-F238E27FC236}">
                <a16:creationId xmlns:a16="http://schemas.microsoft.com/office/drawing/2014/main" id="{F4091EA7-9880-4BDC-B1C0-A6AA6AE01AAB}"/>
              </a:ext>
            </a:extLst>
          </p:cNvPr>
          <p:cNvSpPr>
            <a:spLocks noGrp="1"/>
          </p:cNvSpPr>
          <p:nvPr>
            <p:ph type="title"/>
          </p:nvPr>
        </p:nvSpPr>
        <p:spPr/>
        <p:txBody>
          <a:bodyPr/>
          <a:lstStyle/>
          <a:p>
            <a:pPr algn="ctr"/>
            <a:r>
              <a:rPr lang="en-GB" b="1" dirty="0"/>
              <a:t>Year 4 </a:t>
            </a:r>
          </a:p>
        </p:txBody>
      </p:sp>
      <p:sp>
        <p:nvSpPr>
          <p:cNvPr id="3" name="Content Placeholder 2">
            <a:extLst>
              <a:ext uri="{FF2B5EF4-FFF2-40B4-BE49-F238E27FC236}">
                <a16:creationId xmlns:a16="http://schemas.microsoft.com/office/drawing/2014/main" id="{F451553C-AF61-40F8-83CD-B2CDF671740A}"/>
              </a:ext>
            </a:extLst>
          </p:cNvPr>
          <p:cNvSpPr>
            <a:spLocks noGrp="1"/>
          </p:cNvSpPr>
          <p:nvPr>
            <p:ph idx="1"/>
          </p:nvPr>
        </p:nvSpPr>
        <p:spPr>
          <a:xfrm>
            <a:off x="838200" y="1870781"/>
            <a:ext cx="10515600" cy="4351338"/>
          </a:xfrm>
        </p:spPr>
        <p:txBody>
          <a:bodyPr/>
          <a:lstStyle/>
          <a:p>
            <a:pPr marL="0" indent="0" algn="ctr">
              <a:buNone/>
            </a:pPr>
            <a:r>
              <a:rPr lang="en-GB" dirty="0"/>
              <a:t>Our team…</a:t>
            </a:r>
          </a:p>
          <a:p>
            <a:pPr marL="0" indent="0">
              <a:buNone/>
            </a:pPr>
            <a:endParaRPr lang="en-GB" dirty="0"/>
          </a:p>
          <a:p>
            <a:pPr marL="0" indent="0">
              <a:buNone/>
            </a:pPr>
            <a:r>
              <a:rPr lang="en-GB" dirty="0"/>
              <a:t>		</a:t>
            </a:r>
          </a:p>
        </p:txBody>
      </p:sp>
      <p:pic>
        <p:nvPicPr>
          <p:cNvPr id="4" name="Picture 3">
            <a:extLst>
              <a:ext uri="{FF2B5EF4-FFF2-40B4-BE49-F238E27FC236}">
                <a16:creationId xmlns:a16="http://schemas.microsoft.com/office/drawing/2014/main" id="{00A93540-920F-491D-BF3E-6CB927B4D1BC}"/>
              </a:ext>
            </a:extLst>
          </p:cNvPr>
          <p:cNvPicPr>
            <a:picLocks noChangeAspect="1"/>
          </p:cNvPicPr>
          <p:nvPr/>
        </p:nvPicPr>
        <p:blipFill>
          <a:blip r:embed="rId3"/>
          <a:stretch>
            <a:fillRect/>
          </a:stretch>
        </p:blipFill>
        <p:spPr>
          <a:xfrm>
            <a:off x="10179326" y="23329"/>
            <a:ext cx="2012674" cy="2790298"/>
          </a:xfrm>
          <a:prstGeom prst="rect">
            <a:avLst/>
          </a:prstGeom>
        </p:spPr>
      </p:pic>
      <p:pic>
        <p:nvPicPr>
          <p:cNvPr id="1026" name="Picture 2" descr="Info panel picture">
            <a:extLst>
              <a:ext uri="{FF2B5EF4-FFF2-40B4-BE49-F238E27FC236}">
                <a16:creationId xmlns:a16="http://schemas.microsoft.com/office/drawing/2014/main" id="{42585E4E-D1A3-4283-996A-7385F70599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74" y="2643849"/>
            <a:ext cx="1905000" cy="1905000"/>
          </a:xfrm>
          <a:prstGeom prst="ellipse">
            <a:avLst/>
          </a:prstGeom>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Info panel picture">
            <a:extLst>
              <a:ext uri="{FF2B5EF4-FFF2-40B4-BE49-F238E27FC236}">
                <a16:creationId xmlns:a16="http://schemas.microsoft.com/office/drawing/2014/main" id="{F5FDFF2A-D754-45E7-AD6B-965FD3B5F7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924" y="2638380"/>
            <a:ext cx="1905000" cy="1905000"/>
          </a:xfrm>
          <a:prstGeom prst="ellipse">
            <a:avLst/>
          </a:prstGeom>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Info panel picture">
            <a:extLst>
              <a:ext uri="{FF2B5EF4-FFF2-40B4-BE49-F238E27FC236}">
                <a16:creationId xmlns:a16="http://schemas.microsoft.com/office/drawing/2014/main" id="{E101F809-BF4B-44E2-A6DB-2529491531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6717" y="4800821"/>
            <a:ext cx="1905000" cy="1905000"/>
          </a:xfrm>
          <a:prstGeom prst="ellipse">
            <a:avLst/>
          </a:prstGeom>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4" name="Picture 10" descr="Info panel picture">
            <a:extLst>
              <a:ext uri="{FF2B5EF4-FFF2-40B4-BE49-F238E27FC236}">
                <a16:creationId xmlns:a16="http://schemas.microsoft.com/office/drawing/2014/main" id="{77285A77-FA5E-4C69-A01B-A7594C7FCD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3263" y="4800821"/>
            <a:ext cx="1905000" cy="1905000"/>
          </a:xfrm>
          <a:prstGeom prst="ellipse">
            <a:avLst/>
          </a:prstGeom>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6" name="Picture 12" descr="Info panel picture">
            <a:extLst>
              <a:ext uri="{FF2B5EF4-FFF2-40B4-BE49-F238E27FC236}">
                <a16:creationId xmlns:a16="http://schemas.microsoft.com/office/drawing/2014/main" id="{6792C089-AC5C-4A69-9BF6-212A5A561B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3737" y="4800821"/>
            <a:ext cx="1905000" cy="1905000"/>
          </a:xfrm>
          <a:prstGeom prst="ellipse">
            <a:avLst/>
          </a:prstGeom>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8" name="Picture 14" descr="Info panel picture">
            <a:extLst>
              <a:ext uri="{FF2B5EF4-FFF2-40B4-BE49-F238E27FC236}">
                <a16:creationId xmlns:a16="http://schemas.microsoft.com/office/drawing/2014/main" id="{03C26FAD-CE7D-4DA4-832F-0824A3C9A6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63426" y="2638380"/>
            <a:ext cx="1905000" cy="1905000"/>
          </a:xfrm>
          <a:prstGeom prst="ellipse">
            <a:avLst/>
          </a:prstGeom>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0" name="Picture 16" descr="Info panel picture">
            <a:extLst>
              <a:ext uri="{FF2B5EF4-FFF2-40B4-BE49-F238E27FC236}">
                <a16:creationId xmlns:a16="http://schemas.microsoft.com/office/drawing/2014/main" id="{FA1A3272-D084-44B7-AC90-1E3A56A66A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2076" y="2638380"/>
            <a:ext cx="1905000" cy="1905000"/>
          </a:xfrm>
          <a:prstGeom prst="ellipse">
            <a:avLst/>
          </a:prstGeom>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39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1EA7-9880-4BDC-B1C0-A6AA6AE01AAB}"/>
              </a:ext>
            </a:extLst>
          </p:cNvPr>
          <p:cNvSpPr>
            <a:spLocks noGrp="1"/>
          </p:cNvSpPr>
          <p:nvPr>
            <p:ph type="title"/>
          </p:nvPr>
        </p:nvSpPr>
        <p:spPr>
          <a:xfrm>
            <a:off x="2593284" y="105482"/>
            <a:ext cx="7005431" cy="763764"/>
          </a:xfrm>
        </p:spPr>
        <p:txBody>
          <a:bodyPr/>
          <a:lstStyle/>
          <a:p>
            <a:pPr algn="ctr"/>
            <a:r>
              <a:rPr lang="en-GB" b="1" dirty="0"/>
              <a:t>4B </a:t>
            </a:r>
          </a:p>
        </p:txBody>
      </p:sp>
      <p:pic>
        <p:nvPicPr>
          <p:cNvPr id="4" name="Picture 3">
            <a:extLst>
              <a:ext uri="{FF2B5EF4-FFF2-40B4-BE49-F238E27FC236}">
                <a16:creationId xmlns:a16="http://schemas.microsoft.com/office/drawing/2014/main" id="{00A93540-920F-491D-BF3E-6CB927B4D1BC}"/>
              </a:ext>
            </a:extLst>
          </p:cNvPr>
          <p:cNvPicPr>
            <a:picLocks noChangeAspect="1"/>
          </p:cNvPicPr>
          <p:nvPr/>
        </p:nvPicPr>
        <p:blipFill>
          <a:blip r:embed="rId2"/>
          <a:stretch>
            <a:fillRect/>
          </a:stretch>
        </p:blipFill>
        <p:spPr>
          <a:xfrm>
            <a:off x="10179326" y="23329"/>
            <a:ext cx="2012674" cy="2790298"/>
          </a:xfrm>
          <a:prstGeom prst="rect">
            <a:avLst/>
          </a:prstGeom>
        </p:spPr>
      </p:pic>
      <p:pic>
        <p:nvPicPr>
          <p:cNvPr id="5" name="Picture 4">
            <a:extLst>
              <a:ext uri="{FF2B5EF4-FFF2-40B4-BE49-F238E27FC236}">
                <a16:creationId xmlns:a16="http://schemas.microsoft.com/office/drawing/2014/main" id="{4DAF2712-98A3-4A22-ADC1-52F2F57198EE}"/>
              </a:ext>
            </a:extLst>
          </p:cNvPr>
          <p:cNvPicPr>
            <a:picLocks noChangeAspect="1"/>
          </p:cNvPicPr>
          <p:nvPr/>
        </p:nvPicPr>
        <p:blipFill>
          <a:blip r:embed="rId3"/>
          <a:stretch>
            <a:fillRect/>
          </a:stretch>
        </p:blipFill>
        <p:spPr>
          <a:xfrm flipH="1">
            <a:off x="0" y="0"/>
            <a:ext cx="2012674" cy="2790298"/>
          </a:xfrm>
          <a:prstGeom prst="rect">
            <a:avLst/>
          </a:prstGeom>
        </p:spPr>
      </p:pic>
      <p:pic>
        <p:nvPicPr>
          <p:cNvPr id="3" name="Picture 2">
            <a:extLst>
              <a:ext uri="{FF2B5EF4-FFF2-40B4-BE49-F238E27FC236}">
                <a16:creationId xmlns:a16="http://schemas.microsoft.com/office/drawing/2014/main" id="{4629A58B-5871-435B-93B6-9244E1BD8D1F}"/>
              </a:ext>
            </a:extLst>
          </p:cNvPr>
          <p:cNvPicPr>
            <a:picLocks noChangeAspect="1"/>
          </p:cNvPicPr>
          <p:nvPr/>
        </p:nvPicPr>
        <p:blipFill>
          <a:blip r:embed="rId4"/>
          <a:stretch>
            <a:fillRect/>
          </a:stretch>
        </p:blipFill>
        <p:spPr>
          <a:xfrm>
            <a:off x="1822587" y="632178"/>
            <a:ext cx="8546825" cy="6202493"/>
          </a:xfrm>
          <a:prstGeom prst="rect">
            <a:avLst/>
          </a:prstGeom>
        </p:spPr>
      </p:pic>
    </p:spTree>
    <p:extLst>
      <p:ext uri="{BB962C8B-B14F-4D97-AF65-F5344CB8AC3E}">
        <p14:creationId xmlns:p14="http://schemas.microsoft.com/office/powerpoint/2010/main" val="1024428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1EA7-9880-4BDC-B1C0-A6AA6AE01AAB}"/>
              </a:ext>
            </a:extLst>
          </p:cNvPr>
          <p:cNvSpPr>
            <a:spLocks noGrp="1"/>
          </p:cNvSpPr>
          <p:nvPr>
            <p:ph type="title"/>
          </p:nvPr>
        </p:nvSpPr>
        <p:spPr>
          <a:xfrm>
            <a:off x="2593284" y="105482"/>
            <a:ext cx="7005431" cy="763764"/>
          </a:xfrm>
        </p:spPr>
        <p:txBody>
          <a:bodyPr/>
          <a:lstStyle/>
          <a:p>
            <a:pPr algn="ctr"/>
            <a:r>
              <a:rPr lang="en-GB" b="1" dirty="0"/>
              <a:t>4SA</a:t>
            </a:r>
          </a:p>
        </p:txBody>
      </p:sp>
      <p:pic>
        <p:nvPicPr>
          <p:cNvPr id="4" name="Picture 3">
            <a:extLst>
              <a:ext uri="{FF2B5EF4-FFF2-40B4-BE49-F238E27FC236}">
                <a16:creationId xmlns:a16="http://schemas.microsoft.com/office/drawing/2014/main" id="{00A93540-920F-491D-BF3E-6CB927B4D1BC}"/>
              </a:ext>
            </a:extLst>
          </p:cNvPr>
          <p:cNvPicPr>
            <a:picLocks noChangeAspect="1"/>
          </p:cNvPicPr>
          <p:nvPr/>
        </p:nvPicPr>
        <p:blipFill>
          <a:blip r:embed="rId2"/>
          <a:stretch>
            <a:fillRect/>
          </a:stretch>
        </p:blipFill>
        <p:spPr>
          <a:xfrm>
            <a:off x="10179326" y="23329"/>
            <a:ext cx="2012674" cy="2790298"/>
          </a:xfrm>
          <a:prstGeom prst="rect">
            <a:avLst/>
          </a:prstGeom>
        </p:spPr>
      </p:pic>
      <p:pic>
        <p:nvPicPr>
          <p:cNvPr id="5" name="Picture 4">
            <a:extLst>
              <a:ext uri="{FF2B5EF4-FFF2-40B4-BE49-F238E27FC236}">
                <a16:creationId xmlns:a16="http://schemas.microsoft.com/office/drawing/2014/main" id="{4DAF2712-98A3-4A22-ADC1-52F2F57198EE}"/>
              </a:ext>
            </a:extLst>
          </p:cNvPr>
          <p:cNvPicPr>
            <a:picLocks noChangeAspect="1"/>
          </p:cNvPicPr>
          <p:nvPr/>
        </p:nvPicPr>
        <p:blipFill>
          <a:blip r:embed="rId3"/>
          <a:stretch>
            <a:fillRect/>
          </a:stretch>
        </p:blipFill>
        <p:spPr>
          <a:xfrm flipH="1">
            <a:off x="0" y="0"/>
            <a:ext cx="2012674" cy="2790298"/>
          </a:xfrm>
          <a:prstGeom prst="rect">
            <a:avLst/>
          </a:prstGeom>
        </p:spPr>
      </p:pic>
      <p:pic>
        <p:nvPicPr>
          <p:cNvPr id="6" name="Picture 5">
            <a:extLst>
              <a:ext uri="{FF2B5EF4-FFF2-40B4-BE49-F238E27FC236}">
                <a16:creationId xmlns:a16="http://schemas.microsoft.com/office/drawing/2014/main" id="{F95A99E9-35CF-4EF7-94FE-DFCCD442EE57}"/>
              </a:ext>
            </a:extLst>
          </p:cNvPr>
          <p:cNvPicPr>
            <a:picLocks noChangeAspect="1"/>
          </p:cNvPicPr>
          <p:nvPr/>
        </p:nvPicPr>
        <p:blipFill>
          <a:blip r:embed="rId4"/>
          <a:stretch>
            <a:fillRect/>
          </a:stretch>
        </p:blipFill>
        <p:spPr>
          <a:xfrm>
            <a:off x="1849606" y="630422"/>
            <a:ext cx="8492788" cy="6204249"/>
          </a:xfrm>
          <a:prstGeom prst="rect">
            <a:avLst/>
          </a:prstGeom>
        </p:spPr>
      </p:pic>
    </p:spTree>
    <p:extLst>
      <p:ext uri="{BB962C8B-B14F-4D97-AF65-F5344CB8AC3E}">
        <p14:creationId xmlns:p14="http://schemas.microsoft.com/office/powerpoint/2010/main" val="360146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B1A18E-42E8-4AD8-83FE-580D8F826093}"/>
              </a:ext>
            </a:extLst>
          </p:cNvPr>
          <p:cNvPicPr>
            <a:picLocks noChangeAspect="1"/>
          </p:cNvPicPr>
          <p:nvPr/>
        </p:nvPicPr>
        <p:blipFill>
          <a:blip r:embed="rId3"/>
          <a:stretch>
            <a:fillRect/>
          </a:stretch>
        </p:blipFill>
        <p:spPr>
          <a:xfrm flipH="1">
            <a:off x="0" y="-45155"/>
            <a:ext cx="2012674" cy="2790298"/>
          </a:xfrm>
          <a:prstGeom prst="rect">
            <a:avLst/>
          </a:prstGeom>
        </p:spPr>
      </p:pic>
      <p:sp>
        <p:nvSpPr>
          <p:cNvPr id="2" name="Title 1">
            <a:extLst>
              <a:ext uri="{FF2B5EF4-FFF2-40B4-BE49-F238E27FC236}">
                <a16:creationId xmlns:a16="http://schemas.microsoft.com/office/drawing/2014/main" id="{6EF6D6CF-AFA2-465F-80FD-3C26F1B3ADED}"/>
              </a:ext>
            </a:extLst>
          </p:cNvPr>
          <p:cNvSpPr>
            <a:spLocks noGrp="1"/>
          </p:cNvSpPr>
          <p:nvPr>
            <p:ph type="title"/>
          </p:nvPr>
        </p:nvSpPr>
        <p:spPr>
          <a:xfrm>
            <a:off x="838200" y="280022"/>
            <a:ext cx="10515600" cy="1325563"/>
          </a:xfrm>
        </p:spPr>
        <p:txBody>
          <a:bodyPr/>
          <a:lstStyle/>
          <a:p>
            <a:pPr algn="ctr"/>
            <a:r>
              <a:rPr lang="en-GB" b="1" dirty="0"/>
              <a:t>Drop off and Pick up</a:t>
            </a:r>
          </a:p>
        </p:txBody>
      </p:sp>
      <p:sp>
        <p:nvSpPr>
          <p:cNvPr id="3" name="Content Placeholder 2">
            <a:extLst>
              <a:ext uri="{FF2B5EF4-FFF2-40B4-BE49-F238E27FC236}">
                <a16:creationId xmlns:a16="http://schemas.microsoft.com/office/drawing/2014/main" id="{A9305AC5-E07A-47EA-9FD1-45AA6A304D4F}"/>
              </a:ext>
            </a:extLst>
          </p:cNvPr>
          <p:cNvSpPr>
            <a:spLocks noGrp="1"/>
          </p:cNvSpPr>
          <p:nvPr>
            <p:ph idx="1"/>
          </p:nvPr>
        </p:nvSpPr>
        <p:spPr>
          <a:xfrm>
            <a:off x="206636" y="2528711"/>
            <a:ext cx="6521541" cy="4184734"/>
          </a:xfrm>
        </p:spPr>
        <p:txBody>
          <a:bodyPr>
            <a:normAutofit/>
          </a:bodyPr>
          <a:lstStyle/>
          <a:p>
            <a:r>
              <a:rPr lang="en-GB" dirty="0"/>
              <a:t>The gates are opened at 8:30am.</a:t>
            </a:r>
          </a:p>
          <a:p>
            <a:r>
              <a:rPr lang="en-GB" dirty="0"/>
              <a:t>Classroom doors are opened at 8:40am. Children should arrive between </a:t>
            </a:r>
            <a:br>
              <a:rPr lang="en-GB" dirty="0"/>
            </a:br>
            <a:r>
              <a:rPr lang="en-GB" dirty="0"/>
              <a:t>8:40am-8:50am. </a:t>
            </a:r>
          </a:p>
          <a:p>
            <a:r>
              <a:rPr lang="en-GB" dirty="0"/>
              <a:t>If children arrive after 8:50am they need to go through the office and will be marked as late. </a:t>
            </a:r>
          </a:p>
          <a:p>
            <a:r>
              <a:rPr lang="en-GB" dirty="0"/>
              <a:t>Children to be picked up at 3:10pm at the same place as they were dropped off.</a:t>
            </a:r>
          </a:p>
        </p:txBody>
      </p:sp>
      <p:pic>
        <p:nvPicPr>
          <p:cNvPr id="4" name="Picture 3">
            <a:extLst>
              <a:ext uri="{FF2B5EF4-FFF2-40B4-BE49-F238E27FC236}">
                <a16:creationId xmlns:a16="http://schemas.microsoft.com/office/drawing/2014/main" id="{7D69DA71-1C05-442F-BF52-E398FC31B2FD}"/>
              </a:ext>
            </a:extLst>
          </p:cNvPr>
          <p:cNvPicPr>
            <a:picLocks noChangeAspect="1"/>
          </p:cNvPicPr>
          <p:nvPr/>
        </p:nvPicPr>
        <p:blipFill>
          <a:blip r:embed="rId4"/>
          <a:stretch>
            <a:fillRect/>
          </a:stretch>
        </p:blipFill>
        <p:spPr>
          <a:xfrm>
            <a:off x="6641571" y="2137707"/>
            <a:ext cx="5426252" cy="4696964"/>
          </a:xfrm>
          <a:prstGeom prst="rect">
            <a:avLst/>
          </a:prstGeom>
        </p:spPr>
      </p:pic>
      <p:pic>
        <p:nvPicPr>
          <p:cNvPr id="6" name="Picture 5">
            <a:extLst>
              <a:ext uri="{FF2B5EF4-FFF2-40B4-BE49-F238E27FC236}">
                <a16:creationId xmlns:a16="http://schemas.microsoft.com/office/drawing/2014/main" id="{59A2CCC0-7C1B-47C3-B278-68603ACFB02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5000" y1="43169" x2="75000" y2="43169"/>
                        <a14:foregroundMark x1="59848" y1="79781" x2="59848" y2="79781"/>
                      </a14:backgroundRemoval>
                    </a14:imgEffect>
                  </a14:imgLayer>
                </a14:imgProps>
              </a:ext>
            </a:extLst>
          </a:blip>
          <a:stretch>
            <a:fillRect/>
          </a:stretch>
        </p:blipFill>
        <p:spPr>
          <a:xfrm>
            <a:off x="10179326" y="23329"/>
            <a:ext cx="2012674" cy="2790298"/>
          </a:xfrm>
          <a:prstGeom prst="rect">
            <a:avLst/>
          </a:prstGeom>
        </p:spPr>
      </p:pic>
    </p:spTree>
    <p:extLst>
      <p:ext uri="{BB962C8B-B14F-4D97-AF65-F5344CB8AC3E}">
        <p14:creationId xmlns:p14="http://schemas.microsoft.com/office/powerpoint/2010/main" val="2662630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1EA7-9880-4BDC-B1C0-A6AA6AE01AAB}"/>
              </a:ext>
            </a:extLst>
          </p:cNvPr>
          <p:cNvSpPr>
            <a:spLocks noGrp="1"/>
          </p:cNvSpPr>
          <p:nvPr>
            <p:ph type="title"/>
          </p:nvPr>
        </p:nvSpPr>
        <p:spPr>
          <a:xfrm>
            <a:off x="2593284" y="92915"/>
            <a:ext cx="7005431" cy="1325563"/>
          </a:xfrm>
        </p:spPr>
        <p:txBody>
          <a:bodyPr/>
          <a:lstStyle/>
          <a:p>
            <a:pPr algn="ctr"/>
            <a:r>
              <a:rPr lang="en-GB" b="1" dirty="0"/>
              <a:t>Our Autumn Curriculum Information Overview</a:t>
            </a:r>
          </a:p>
        </p:txBody>
      </p:sp>
      <p:pic>
        <p:nvPicPr>
          <p:cNvPr id="4" name="Picture 3">
            <a:extLst>
              <a:ext uri="{FF2B5EF4-FFF2-40B4-BE49-F238E27FC236}">
                <a16:creationId xmlns:a16="http://schemas.microsoft.com/office/drawing/2014/main" id="{00A93540-920F-491D-BF3E-6CB927B4D1BC}"/>
              </a:ext>
            </a:extLst>
          </p:cNvPr>
          <p:cNvPicPr>
            <a:picLocks noChangeAspect="1"/>
          </p:cNvPicPr>
          <p:nvPr/>
        </p:nvPicPr>
        <p:blipFill>
          <a:blip r:embed="rId2"/>
          <a:stretch>
            <a:fillRect/>
          </a:stretch>
        </p:blipFill>
        <p:spPr>
          <a:xfrm>
            <a:off x="10179326" y="23329"/>
            <a:ext cx="2012674" cy="2790298"/>
          </a:xfrm>
          <a:prstGeom prst="rect">
            <a:avLst/>
          </a:prstGeom>
        </p:spPr>
      </p:pic>
      <p:pic>
        <p:nvPicPr>
          <p:cNvPr id="5" name="Picture 4">
            <a:extLst>
              <a:ext uri="{FF2B5EF4-FFF2-40B4-BE49-F238E27FC236}">
                <a16:creationId xmlns:a16="http://schemas.microsoft.com/office/drawing/2014/main" id="{4DAF2712-98A3-4A22-ADC1-52F2F57198EE}"/>
              </a:ext>
            </a:extLst>
          </p:cNvPr>
          <p:cNvPicPr>
            <a:picLocks noChangeAspect="1"/>
          </p:cNvPicPr>
          <p:nvPr/>
        </p:nvPicPr>
        <p:blipFill>
          <a:blip r:embed="rId3"/>
          <a:stretch>
            <a:fillRect/>
          </a:stretch>
        </p:blipFill>
        <p:spPr>
          <a:xfrm flipH="1">
            <a:off x="0" y="0"/>
            <a:ext cx="2012674" cy="2790298"/>
          </a:xfrm>
          <a:prstGeom prst="rect">
            <a:avLst/>
          </a:prstGeom>
        </p:spPr>
      </p:pic>
      <p:pic>
        <p:nvPicPr>
          <p:cNvPr id="3" name="Picture 2">
            <a:extLst>
              <a:ext uri="{FF2B5EF4-FFF2-40B4-BE49-F238E27FC236}">
                <a16:creationId xmlns:a16="http://schemas.microsoft.com/office/drawing/2014/main" id="{C81C59A4-E407-41F6-8ECC-747755FA74F9}"/>
              </a:ext>
            </a:extLst>
          </p:cNvPr>
          <p:cNvPicPr>
            <a:picLocks noChangeAspect="1"/>
          </p:cNvPicPr>
          <p:nvPr/>
        </p:nvPicPr>
        <p:blipFill>
          <a:blip r:embed="rId4"/>
          <a:stretch>
            <a:fillRect/>
          </a:stretch>
        </p:blipFill>
        <p:spPr>
          <a:xfrm>
            <a:off x="2152441" y="1326940"/>
            <a:ext cx="7887116" cy="5531060"/>
          </a:xfrm>
          <a:prstGeom prst="rect">
            <a:avLst/>
          </a:prstGeom>
        </p:spPr>
      </p:pic>
    </p:spTree>
    <p:extLst>
      <p:ext uri="{BB962C8B-B14F-4D97-AF65-F5344CB8AC3E}">
        <p14:creationId xmlns:p14="http://schemas.microsoft.com/office/powerpoint/2010/main" val="2172154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1EA7-9880-4BDC-B1C0-A6AA6AE01AAB}"/>
              </a:ext>
            </a:extLst>
          </p:cNvPr>
          <p:cNvSpPr>
            <a:spLocks noGrp="1"/>
          </p:cNvSpPr>
          <p:nvPr>
            <p:ph type="title"/>
          </p:nvPr>
        </p:nvSpPr>
        <p:spPr>
          <a:xfrm>
            <a:off x="2656232" y="365125"/>
            <a:ext cx="7005431" cy="1325563"/>
          </a:xfrm>
        </p:spPr>
        <p:txBody>
          <a:bodyPr/>
          <a:lstStyle/>
          <a:p>
            <a:pPr algn="ctr"/>
            <a:r>
              <a:rPr lang="en-GB" b="1" dirty="0"/>
              <a:t>Home Learning</a:t>
            </a:r>
          </a:p>
        </p:txBody>
      </p:sp>
      <p:pic>
        <p:nvPicPr>
          <p:cNvPr id="4" name="Picture 3">
            <a:extLst>
              <a:ext uri="{FF2B5EF4-FFF2-40B4-BE49-F238E27FC236}">
                <a16:creationId xmlns:a16="http://schemas.microsoft.com/office/drawing/2014/main" id="{00A93540-920F-491D-BF3E-6CB927B4D1BC}"/>
              </a:ext>
            </a:extLst>
          </p:cNvPr>
          <p:cNvPicPr>
            <a:picLocks noChangeAspect="1"/>
          </p:cNvPicPr>
          <p:nvPr/>
        </p:nvPicPr>
        <p:blipFill>
          <a:blip r:embed="rId2"/>
          <a:stretch>
            <a:fillRect/>
          </a:stretch>
        </p:blipFill>
        <p:spPr>
          <a:xfrm>
            <a:off x="10179326" y="23329"/>
            <a:ext cx="2012674" cy="2790298"/>
          </a:xfrm>
          <a:prstGeom prst="rect">
            <a:avLst/>
          </a:prstGeom>
        </p:spPr>
      </p:pic>
      <p:pic>
        <p:nvPicPr>
          <p:cNvPr id="5" name="Picture 4">
            <a:extLst>
              <a:ext uri="{FF2B5EF4-FFF2-40B4-BE49-F238E27FC236}">
                <a16:creationId xmlns:a16="http://schemas.microsoft.com/office/drawing/2014/main" id="{4DAF2712-98A3-4A22-ADC1-52F2F57198EE}"/>
              </a:ext>
            </a:extLst>
          </p:cNvPr>
          <p:cNvPicPr>
            <a:picLocks noChangeAspect="1"/>
          </p:cNvPicPr>
          <p:nvPr/>
        </p:nvPicPr>
        <p:blipFill>
          <a:blip r:embed="rId3"/>
          <a:stretch>
            <a:fillRect/>
          </a:stretch>
        </p:blipFill>
        <p:spPr>
          <a:xfrm flipH="1">
            <a:off x="0" y="0"/>
            <a:ext cx="2012674" cy="2790298"/>
          </a:xfrm>
          <a:prstGeom prst="rect">
            <a:avLst/>
          </a:prstGeom>
        </p:spPr>
      </p:pic>
      <p:pic>
        <p:nvPicPr>
          <p:cNvPr id="6" name="Picture 5">
            <a:extLst>
              <a:ext uri="{FF2B5EF4-FFF2-40B4-BE49-F238E27FC236}">
                <a16:creationId xmlns:a16="http://schemas.microsoft.com/office/drawing/2014/main" id="{57530A76-340E-4B96-BF0C-387191A3DEB6}"/>
              </a:ext>
            </a:extLst>
          </p:cNvPr>
          <p:cNvPicPr>
            <a:picLocks noChangeAspect="1"/>
          </p:cNvPicPr>
          <p:nvPr/>
        </p:nvPicPr>
        <p:blipFill>
          <a:blip r:embed="rId3"/>
          <a:stretch>
            <a:fillRect/>
          </a:stretch>
        </p:blipFill>
        <p:spPr>
          <a:xfrm flipH="1">
            <a:off x="152400" y="116889"/>
            <a:ext cx="2012674" cy="2790298"/>
          </a:xfrm>
          <a:prstGeom prst="rect">
            <a:avLst/>
          </a:prstGeom>
        </p:spPr>
      </p:pic>
      <p:pic>
        <p:nvPicPr>
          <p:cNvPr id="3" name="Picture 2">
            <a:extLst>
              <a:ext uri="{FF2B5EF4-FFF2-40B4-BE49-F238E27FC236}">
                <a16:creationId xmlns:a16="http://schemas.microsoft.com/office/drawing/2014/main" id="{264D8F2C-BAE4-46BA-852D-2DA3EC91E546}"/>
              </a:ext>
            </a:extLst>
          </p:cNvPr>
          <p:cNvPicPr>
            <a:picLocks noChangeAspect="1"/>
          </p:cNvPicPr>
          <p:nvPr/>
        </p:nvPicPr>
        <p:blipFill>
          <a:blip r:embed="rId4"/>
          <a:stretch>
            <a:fillRect/>
          </a:stretch>
        </p:blipFill>
        <p:spPr>
          <a:xfrm>
            <a:off x="2356194" y="1395149"/>
            <a:ext cx="7605506" cy="5376702"/>
          </a:xfrm>
          <a:prstGeom prst="rect">
            <a:avLst/>
          </a:prstGeom>
        </p:spPr>
      </p:pic>
    </p:spTree>
    <p:extLst>
      <p:ext uri="{BB962C8B-B14F-4D97-AF65-F5344CB8AC3E}">
        <p14:creationId xmlns:p14="http://schemas.microsoft.com/office/powerpoint/2010/main" val="151162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A93540-920F-491D-BF3E-6CB927B4D1BC}"/>
              </a:ext>
            </a:extLst>
          </p:cNvPr>
          <p:cNvPicPr>
            <a:picLocks noChangeAspect="1"/>
          </p:cNvPicPr>
          <p:nvPr/>
        </p:nvPicPr>
        <p:blipFill>
          <a:blip r:embed="rId2"/>
          <a:stretch>
            <a:fillRect/>
          </a:stretch>
        </p:blipFill>
        <p:spPr>
          <a:xfrm>
            <a:off x="10179326" y="23329"/>
            <a:ext cx="2012674" cy="2790298"/>
          </a:xfrm>
          <a:prstGeom prst="rect">
            <a:avLst/>
          </a:prstGeom>
        </p:spPr>
      </p:pic>
      <p:pic>
        <p:nvPicPr>
          <p:cNvPr id="5" name="Picture 4">
            <a:extLst>
              <a:ext uri="{FF2B5EF4-FFF2-40B4-BE49-F238E27FC236}">
                <a16:creationId xmlns:a16="http://schemas.microsoft.com/office/drawing/2014/main" id="{4DAF2712-98A3-4A22-ADC1-52F2F57198EE}"/>
              </a:ext>
            </a:extLst>
          </p:cNvPr>
          <p:cNvPicPr>
            <a:picLocks noChangeAspect="1"/>
          </p:cNvPicPr>
          <p:nvPr/>
        </p:nvPicPr>
        <p:blipFill>
          <a:blip r:embed="rId3"/>
          <a:stretch>
            <a:fillRect/>
          </a:stretch>
        </p:blipFill>
        <p:spPr>
          <a:xfrm flipH="1">
            <a:off x="0" y="0"/>
            <a:ext cx="2012674" cy="2790298"/>
          </a:xfrm>
          <a:prstGeom prst="rect">
            <a:avLst/>
          </a:prstGeom>
        </p:spPr>
      </p:pic>
      <p:sp>
        <p:nvSpPr>
          <p:cNvPr id="2" name="Title 1">
            <a:extLst>
              <a:ext uri="{FF2B5EF4-FFF2-40B4-BE49-F238E27FC236}">
                <a16:creationId xmlns:a16="http://schemas.microsoft.com/office/drawing/2014/main" id="{F4091EA7-9880-4BDC-B1C0-A6AA6AE01AAB}"/>
              </a:ext>
            </a:extLst>
          </p:cNvPr>
          <p:cNvSpPr>
            <a:spLocks noGrp="1"/>
          </p:cNvSpPr>
          <p:nvPr>
            <p:ph type="title"/>
          </p:nvPr>
        </p:nvSpPr>
        <p:spPr>
          <a:xfrm>
            <a:off x="2656232" y="365125"/>
            <a:ext cx="7005431" cy="1325563"/>
          </a:xfrm>
        </p:spPr>
        <p:txBody>
          <a:bodyPr/>
          <a:lstStyle/>
          <a:p>
            <a:pPr algn="ctr"/>
            <a:r>
              <a:rPr lang="en-GB" b="1" dirty="0"/>
              <a:t>Key Dates This Term</a:t>
            </a:r>
          </a:p>
        </p:txBody>
      </p:sp>
      <p:sp>
        <p:nvSpPr>
          <p:cNvPr id="3" name="Content Placeholder 2">
            <a:extLst>
              <a:ext uri="{FF2B5EF4-FFF2-40B4-BE49-F238E27FC236}">
                <a16:creationId xmlns:a16="http://schemas.microsoft.com/office/drawing/2014/main" id="{8BCFF191-FC26-4A09-AEDC-4C53BEFD5629}"/>
              </a:ext>
            </a:extLst>
          </p:cNvPr>
          <p:cNvSpPr>
            <a:spLocks noGrp="1"/>
          </p:cNvSpPr>
          <p:nvPr>
            <p:ph idx="1"/>
          </p:nvPr>
        </p:nvSpPr>
        <p:spPr>
          <a:xfrm>
            <a:off x="765987" y="2217116"/>
            <a:ext cx="11015133" cy="4054651"/>
          </a:xfrm>
        </p:spPr>
        <p:txBody>
          <a:bodyPr>
            <a:normAutofit/>
          </a:bodyPr>
          <a:lstStyle/>
          <a:p>
            <a:r>
              <a:rPr lang="en-GB" sz="3200" dirty="0"/>
              <a:t>Photographer in school on Thursday 14</a:t>
            </a:r>
            <a:r>
              <a:rPr lang="en-GB" sz="3200" baseline="30000" dirty="0"/>
              <a:t>th</a:t>
            </a:r>
            <a:r>
              <a:rPr lang="en-GB" sz="3200" dirty="0"/>
              <a:t> September</a:t>
            </a:r>
          </a:p>
          <a:p>
            <a:r>
              <a:rPr lang="en-GB" sz="3200" dirty="0"/>
              <a:t>Year 4 - Dentist Visitor on Wednesday 27</a:t>
            </a:r>
            <a:r>
              <a:rPr lang="en-GB" sz="3200" baseline="30000" dirty="0"/>
              <a:t>th</a:t>
            </a:r>
            <a:r>
              <a:rPr lang="en-GB" sz="3200" dirty="0"/>
              <a:t> September</a:t>
            </a:r>
          </a:p>
          <a:p>
            <a:r>
              <a:rPr lang="en-GB" sz="3200" dirty="0"/>
              <a:t>School Census Day on Friday 6</a:t>
            </a:r>
            <a:r>
              <a:rPr lang="en-GB" sz="3200" baseline="30000" dirty="0"/>
              <a:t>th</a:t>
            </a:r>
            <a:r>
              <a:rPr lang="en-GB" sz="3200" dirty="0"/>
              <a:t> October (no packed lunch day)</a:t>
            </a:r>
          </a:p>
          <a:p>
            <a:r>
              <a:rPr lang="en-US" sz="3200" dirty="0"/>
              <a:t>Year 3 - Stone Age Day on Thursday 12</a:t>
            </a:r>
            <a:r>
              <a:rPr lang="en-US" sz="3200" baseline="30000" dirty="0"/>
              <a:t>th</a:t>
            </a:r>
            <a:r>
              <a:rPr lang="en-US" sz="3200" dirty="0"/>
              <a:t> October</a:t>
            </a:r>
            <a:endParaRPr lang="en-GB" sz="3200" dirty="0"/>
          </a:p>
          <a:p>
            <a:r>
              <a:rPr lang="en-GB" sz="3200" dirty="0"/>
              <a:t>Home Learning due in on Monday 16</a:t>
            </a:r>
            <a:r>
              <a:rPr lang="en-GB" sz="3200" baseline="30000" dirty="0"/>
              <a:t>th</a:t>
            </a:r>
            <a:r>
              <a:rPr lang="en-GB" sz="3200" dirty="0"/>
              <a:t> October</a:t>
            </a:r>
          </a:p>
          <a:p>
            <a:r>
              <a:rPr lang="en-GB" sz="3200" dirty="0"/>
              <a:t>Parents Evenings on Tuesday 17</a:t>
            </a:r>
            <a:r>
              <a:rPr lang="en-GB" sz="3200" baseline="30000" dirty="0"/>
              <a:t>th</a:t>
            </a:r>
            <a:r>
              <a:rPr lang="en-GB" sz="3200" dirty="0"/>
              <a:t> and Thursday 19</a:t>
            </a:r>
            <a:r>
              <a:rPr lang="en-GB" sz="3200" baseline="30000" dirty="0"/>
              <a:t>th</a:t>
            </a:r>
            <a:r>
              <a:rPr lang="en-GB" sz="3200" dirty="0"/>
              <a:t> October</a:t>
            </a:r>
          </a:p>
          <a:p>
            <a:r>
              <a:rPr lang="en-GB" sz="3200" dirty="0"/>
              <a:t>Inset Day on Friday 20</a:t>
            </a:r>
            <a:r>
              <a:rPr lang="en-GB" sz="3200" baseline="30000" dirty="0"/>
              <a:t>th</a:t>
            </a:r>
            <a:r>
              <a:rPr lang="en-GB" sz="3200" dirty="0"/>
              <a:t> October</a:t>
            </a:r>
          </a:p>
        </p:txBody>
      </p:sp>
    </p:spTree>
    <p:extLst>
      <p:ext uri="{BB962C8B-B14F-4D97-AF65-F5344CB8AC3E}">
        <p14:creationId xmlns:p14="http://schemas.microsoft.com/office/powerpoint/2010/main" val="4091535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FEDA7-D74B-4A20-BE57-1C909D6A3139}"/>
              </a:ext>
            </a:extLst>
          </p:cNvPr>
          <p:cNvSpPr>
            <a:spLocks noGrp="1"/>
          </p:cNvSpPr>
          <p:nvPr>
            <p:ph type="title"/>
          </p:nvPr>
        </p:nvSpPr>
        <p:spPr/>
        <p:txBody>
          <a:bodyPr>
            <a:normAutofit/>
          </a:bodyPr>
          <a:lstStyle/>
          <a:p>
            <a:pPr algn="ctr"/>
            <a:r>
              <a:rPr lang="en-GB" dirty="0">
                <a:latin typeface="Segoe UI Light" panose="020B0502040204020203" pitchFamily="34" charset="0"/>
                <a:cs typeface="Segoe UI Light" panose="020B0502040204020203" pitchFamily="34" charset="0"/>
              </a:rPr>
              <a:t>School Development Plan	</a:t>
            </a:r>
            <a:r>
              <a:rPr lang="en-GB" dirty="0"/>
              <a:t>	</a:t>
            </a:r>
          </a:p>
        </p:txBody>
      </p:sp>
      <p:pic>
        <p:nvPicPr>
          <p:cNvPr id="4" name="Picture 3">
            <a:extLst>
              <a:ext uri="{FF2B5EF4-FFF2-40B4-BE49-F238E27FC236}">
                <a16:creationId xmlns:a16="http://schemas.microsoft.com/office/drawing/2014/main" id="{A57F31BD-195B-4EDE-9BC2-B7384EC33CB5}"/>
              </a:ext>
            </a:extLst>
          </p:cNvPr>
          <p:cNvPicPr>
            <a:picLocks noChangeAspect="1"/>
          </p:cNvPicPr>
          <p:nvPr/>
        </p:nvPicPr>
        <p:blipFill>
          <a:blip r:embed="rId2"/>
          <a:stretch>
            <a:fillRect/>
          </a:stretch>
        </p:blipFill>
        <p:spPr>
          <a:xfrm flipH="1">
            <a:off x="323021" y="218937"/>
            <a:ext cx="2012674" cy="2790298"/>
          </a:xfrm>
          <a:prstGeom prst="rect">
            <a:avLst/>
          </a:prstGeom>
        </p:spPr>
      </p:pic>
      <p:pic>
        <p:nvPicPr>
          <p:cNvPr id="5" name="Picture 4">
            <a:extLst>
              <a:ext uri="{FF2B5EF4-FFF2-40B4-BE49-F238E27FC236}">
                <a16:creationId xmlns:a16="http://schemas.microsoft.com/office/drawing/2014/main" id="{51F4F02C-A54C-4E63-832C-059A49C63FBD}"/>
              </a:ext>
            </a:extLst>
          </p:cNvPr>
          <p:cNvPicPr>
            <a:picLocks noChangeAspect="1"/>
          </p:cNvPicPr>
          <p:nvPr/>
        </p:nvPicPr>
        <p:blipFill>
          <a:blip r:embed="rId2"/>
          <a:stretch>
            <a:fillRect/>
          </a:stretch>
        </p:blipFill>
        <p:spPr>
          <a:xfrm>
            <a:off x="9341126" y="0"/>
            <a:ext cx="2012674" cy="2790298"/>
          </a:xfrm>
          <a:prstGeom prst="rect">
            <a:avLst/>
          </a:prstGeom>
        </p:spPr>
      </p:pic>
      <p:sp>
        <p:nvSpPr>
          <p:cNvPr id="3" name="Content Placeholder 2">
            <a:extLst>
              <a:ext uri="{FF2B5EF4-FFF2-40B4-BE49-F238E27FC236}">
                <a16:creationId xmlns:a16="http://schemas.microsoft.com/office/drawing/2014/main" id="{EFB931E4-CA49-436E-9C1C-0AF1FCD5F504}"/>
              </a:ext>
            </a:extLst>
          </p:cNvPr>
          <p:cNvSpPr>
            <a:spLocks noGrp="1"/>
          </p:cNvSpPr>
          <p:nvPr>
            <p:ph idx="1"/>
          </p:nvPr>
        </p:nvSpPr>
        <p:spPr/>
        <p:txBody>
          <a:bodyPr>
            <a:normAutofit/>
          </a:bodyPr>
          <a:lstStyle/>
          <a:p>
            <a:pPr marL="0" indent="0" algn="ctr">
              <a:buNone/>
            </a:pPr>
            <a:r>
              <a:rPr lang="en-GB" sz="2400" b="1" dirty="0">
                <a:latin typeface="Segoe UI Light" panose="020B0502040204020203" pitchFamily="34" charset="0"/>
                <a:cs typeface="Segoe UI Light" panose="020B0502040204020203" pitchFamily="34" charset="0"/>
              </a:rPr>
              <a:t>2022 - 2023</a:t>
            </a:r>
          </a:p>
          <a:p>
            <a:pPr marL="0" indent="0" algn="ctr">
              <a:buNone/>
            </a:pPr>
            <a:endParaRPr lang="en-GB" sz="1800" b="1" dirty="0">
              <a:latin typeface="Segoe UI Light" panose="020B0502040204020203" pitchFamily="34" charset="0"/>
              <a:cs typeface="Segoe UI Light" panose="020B0502040204020203" pitchFamily="34" charset="0"/>
            </a:endParaRPr>
          </a:p>
          <a:p>
            <a:pPr marL="0" indent="0" algn="ctr">
              <a:buNone/>
            </a:pPr>
            <a:r>
              <a:rPr lang="en-GB" sz="1800" b="1" dirty="0">
                <a:latin typeface="Segoe UI Light" panose="020B0502040204020203" pitchFamily="34" charset="0"/>
                <a:cs typeface="Segoe UI Light" panose="020B0502040204020203" pitchFamily="34" charset="0"/>
              </a:rPr>
              <a:t>Children will receive an ambitious broad and balanced curriculum each term</a:t>
            </a:r>
          </a:p>
          <a:p>
            <a:pPr marL="0" indent="0" algn="ctr">
              <a:buNone/>
            </a:pPr>
            <a:endParaRPr lang="en-GB" sz="1800" b="1" dirty="0">
              <a:latin typeface="Segoe UI Light" panose="020B0502040204020203" pitchFamily="34" charset="0"/>
              <a:cs typeface="Segoe UI Light" panose="020B0502040204020203" pitchFamily="34" charset="0"/>
            </a:endParaRPr>
          </a:p>
          <a:p>
            <a:pPr marL="0" indent="0">
              <a:buNone/>
            </a:pPr>
            <a:r>
              <a:rPr lang="en-GB" sz="1800" dirty="0">
                <a:latin typeface="Segoe UI Light" panose="020B0502040204020203" pitchFamily="34" charset="0"/>
                <a:cs typeface="Segoe UI Light" panose="020B0502040204020203" pitchFamily="34" charset="0"/>
              </a:rPr>
              <a:t>We implemented a new PSHE and PE curriculum. </a:t>
            </a:r>
          </a:p>
          <a:p>
            <a:pPr marL="0" indent="0">
              <a:buNone/>
            </a:pPr>
            <a:r>
              <a:rPr lang="en-GB" sz="1800" dirty="0">
                <a:latin typeface="Segoe UI Light" panose="020B0502040204020203" pitchFamily="34" charset="0"/>
                <a:cs typeface="Segoe UI Light" panose="020B0502040204020203" pitchFamily="34" charset="0"/>
              </a:rPr>
              <a:t>Our RE, Spelling and Music curriculum were fully implemented.  </a:t>
            </a:r>
          </a:p>
          <a:p>
            <a:pPr marL="0" indent="0">
              <a:buNone/>
            </a:pPr>
            <a:r>
              <a:rPr lang="en-GB" sz="1800" dirty="0">
                <a:latin typeface="Segoe UI Light" panose="020B0502040204020203" pitchFamily="34" charset="0"/>
                <a:cs typeface="Segoe UI Light" panose="020B0502040204020203" pitchFamily="34" charset="0"/>
              </a:rPr>
              <a:t>With support from the Local Authority we have developed our Science, Geography and History curriculum. </a:t>
            </a:r>
          </a:p>
          <a:p>
            <a:pPr marL="0" indent="0">
              <a:buNone/>
            </a:pPr>
            <a:r>
              <a:rPr lang="en-GB" sz="1800" dirty="0">
                <a:latin typeface="Segoe UI Light" panose="020B0502040204020203" pitchFamily="34" charset="0"/>
                <a:cs typeface="Segoe UI Light" panose="020B0502040204020203" pitchFamily="34" charset="0"/>
              </a:rPr>
              <a:t>We also worked on how we teach guided reading and implemented a new handwriting programme. </a:t>
            </a:r>
          </a:p>
          <a:p>
            <a:pPr marL="0" indent="0">
              <a:buNone/>
            </a:pPr>
            <a:r>
              <a:rPr lang="en-GB" sz="1800" dirty="0">
                <a:latin typeface="Segoe UI Light" panose="020B0502040204020203" pitchFamily="34" charset="0"/>
                <a:cs typeface="Segoe UI Light" panose="020B0502040204020203" pitchFamily="34" charset="0"/>
              </a:rPr>
              <a:t>This year we are implementing a new Art, DT, French and computing curriculum. </a:t>
            </a:r>
          </a:p>
        </p:txBody>
      </p:sp>
    </p:spTree>
    <p:extLst>
      <p:ext uri="{BB962C8B-B14F-4D97-AF65-F5344CB8AC3E}">
        <p14:creationId xmlns:p14="http://schemas.microsoft.com/office/powerpoint/2010/main" val="1493429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FEDA7-D74B-4A20-BE57-1C909D6A3139}"/>
              </a:ext>
            </a:extLst>
          </p:cNvPr>
          <p:cNvSpPr>
            <a:spLocks noGrp="1"/>
          </p:cNvSpPr>
          <p:nvPr>
            <p:ph type="title"/>
          </p:nvPr>
        </p:nvSpPr>
        <p:spPr>
          <a:xfrm>
            <a:off x="838200" y="365126"/>
            <a:ext cx="10515600" cy="1270727"/>
          </a:xfrm>
        </p:spPr>
        <p:txBody>
          <a:bodyPr>
            <a:normAutofit/>
          </a:bodyPr>
          <a:lstStyle/>
          <a:p>
            <a:pPr algn="ctr"/>
            <a:r>
              <a:rPr lang="en-GB" dirty="0">
                <a:latin typeface="Segoe UI Light" panose="020B0502040204020203" pitchFamily="34" charset="0"/>
                <a:cs typeface="Segoe UI Light" panose="020B0502040204020203" pitchFamily="34" charset="0"/>
              </a:rPr>
              <a:t>School Development Plan	</a:t>
            </a:r>
            <a:r>
              <a:rPr lang="en-GB" dirty="0"/>
              <a:t>	</a:t>
            </a:r>
          </a:p>
        </p:txBody>
      </p:sp>
      <p:pic>
        <p:nvPicPr>
          <p:cNvPr id="4" name="Picture 3">
            <a:extLst>
              <a:ext uri="{FF2B5EF4-FFF2-40B4-BE49-F238E27FC236}">
                <a16:creationId xmlns:a16="http://schemas.microsoft.com/office/drawing/2014/main" id="{A57F31BD-195B-4EDE-9BC2-B7384EC33CB5}"/>
              </a:ext>
            </a:extLst>
          </p:cNvPr>
          <p:cNvPicPr>
            <a:picLocks noChangeAspect="1"/>
          </p:cNvPicPr>
          <p:nvPr/>
        </p:nvPicPr>
        <p:blipFill>
          <a:blip r:embed="rId2"/>
          <a:stretch>
            <a:fillRect/>
          </a:stretch>
        </p:blipFill>
        <p:spPr>
          <a:xfrm flipH="1">
            <a:off x="323021" y="218937"/>
            <a:ext cx="2012674" cy="2790298"/>
          </a:xfrm>
          <a:prstGeom prst="rect">
            <a:avLst/>
          </a:prstGeom>
        </p:spPr>
      </p:pic>
      <p:pic>
        <p:nvPicPr>
          <p:cNvPr id="5" name="Picture 4">
            <a:extLst>
              <a:ext uri="{FF2B5EF4-FFF2-40B4-BE49-F238E27FC236}">
                <a16:creationId xmlns:a16="http://schemas.microsoft.com/office/drawing/2014/main" id="{51F4F02C-A54C-4E63-832C-059A49C63FBD}"/>
              </a:ext>
            </a:extLst>
          </p:cNvPr>
          <p:cNvPicPr>
            <a:picLocks noChangeAspect="1"/>
          </p:cNvPicPr>
          <p:nvPr/>
        </p:nvPicPr>
        <p:blipFill>
          <a:blip r:embed="rId2"/>
          <a:stretch>
            <a:fillRect/>
          </a:stretch>
        </p:blipFill>
        <p:spPr>
          <a:xfrm>
            <a:off x="9341126" y="0"/>
            <a:ext cx="2012674" cy="2790298"/>
          </a:xfrm>
          <a:prstGeom prst="rect">
            <a:avLst/>
          </a:prstGeom>
        </p:spPr>
      </p:pic>
      <p:sp>
        <p:nvSpPr>
          <p:cNvPr id="3" name="Content Placeholder 2">
            <a:extLst>
              <a:ext uri="{FF2B5EF4-FFF2-40B4-BE49-F238E27FC236}">
                <a16:creationId xmlns:a16="http://schemas.microsoft.com/office/drawing/2014/main" id="{EFB931E4-CA49-436E-9C1C-0AF1FCD5F504}"/>
              </a:ext>
            </a:extLst>
          </p:cNvPr>
          <p:cNvSpPr>
            <a:spLocks noGrp="1"/>
          </p:cNvSpPr>
          <p:nvPr>
            <p:ph idx="1"/>
          </p:nvPr>
        </p:nvSpPr>
        <p:spPr>
          <a:xfrm>
            <a:off x="771088" y="1473499"/>
            <a:ext cx="10515600" cy="4351338"/>
          </a:xfrm>
        </p:spPr>
        <p:txBody>
          <a:bodyPr>
            <a:normAutofit/>
          </a:bodyPr>
          <a:lstStyle/>
          <a:p>
            <a:pPr marL="0" indent="0" algn="ctr">
              <a:buNone/>
            </a:pPr>
            <a:r>
              <a:rPr lang="en-GB" sz="2400" b="1" dirty="0">
                <a:latin typeface="Segoe UI Light" panose="020B0502040204020203" pitchFamily="34" charset="0"/>
                <a:cs typeface="Segoe UI Light" panose="020B0502040204020203" pitchFamily="34" charset="0"/>
              </a:rPr>
              <a:t>2022 - 2023</a:t>
            </a:r>
          </a:p>
          <a:p>
            <a:pPr marL="0" indent="0" algn="ctr">
              <a:buNone/>
            </a:pPr>
            <a:r>
              <a:rPr lang="en-GB" sz="1800" b="1" dirty="0">
                <a:latin typeface="Segoe UI Light" panose="020B0502040204020203" pitchFamily="34" charset="0"/>
                <a:cs typeface="Segoe UI Light" panose="020B0502040204020203" pitchFamily="34" charset="0"/>
              </a:rPr>
              <a:t>Progress and attainment in phonics is accelerated to enable good outcomes</a:t>
            </a:r>
          </a:p>
          <a:p>
            <a:pPr marL="0" indent="0" algn="ctr">
              <a:buNone/>
            </a:pPr>
            <a:endParaRPr lang="en-GB" sz="1800" b="1" dirty="0">
              <a:latin typeface="Segoe UI Light" panose="020B0502040204020203" pitchFamily="34" charset="0"/>
              <a:cs typeface="Segoe UI Light" panose="020B0502040204020203" pitchFamily="34" charset="0"/>
            </a:endParaRPr>
          </a:p>
        </p:txBody>
      </p:sp>
      <p:pic>
        <p:nvPicPr>
          <p:cNvPr id="6" name="Picture 5">
            <a:extLst>
              <a:ext uri="{FF2B5EF4-FFF2-40B4-BE49-F238E27FC236}">
                <a16:creationId xmlns:a16="http://schemas.microsoft.com/office/drawing/2014/main" id="{FCABD37F-EAF2-4A4E-AE71-5CE5D6F4037A}"/>
              </a:ext>
            </a:extLst>
          </p:cNvPr>
          <p:cNvPicPr>
            <a:picLocks noChangeAspect="1"/>
          </p:cNvPicPr>
          <p:nvPr/>
        </p:nvPicPr>
        <p:blipFill rotWithShape="1">
          <a:blip r:embed="rId3"/>
          <a:srcRect l="63824" t="16628" r="3430" b="12233"/>
          <a:stretch/>
        </p:blipFill>
        <p:spPr>
          <a:xfrm>
            <a:off x="3197603" y="2303737"/>
            <a:ext cx="6332291" cy="4509358"/>
          </a:xfrm>
          <a:prstGeom prst="rect">
            <a:avLst/>
          </a:prstGeom>
        </p:spPr>
      </p:pic>
    </p:spTree>
    <p:extLst>
      <p:ext uri="{BB962C8B-B14F-4D97-AF65-F5344CB8AC3E}">
        <p14:creationId xmlns:p14="http://schemas.microsoft.com/office/powerpoint/2010/main" val="21902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FEDA7-D74B-4A20-BE57-1C909D6A3139}"/>
              </a:ext>
            </a:extLst>
          </p:cNvPr>
          <p:cNvSpPr>
            <a:spLocks noGrp="1"/>
          </p:cNvSpPr>
          <p:nvPr>
            <p:ph type="title"/>
          </p:nvPr>
        </p:nvSpPr>
        <p:spPr/>
        <p:txBody>
          <a:bodyPr>
            <a:normAutofit/>
          </a:bodyPr>
          <a:lstStyle/>
          <a:p>
            <a:pPr algn="ctr"/>
            <a:r>
              <a:rPr lang="en-GB" dirty="0">
                <a:latin typeface="Segoe UI Light" panose="020B0502040204020203" pitchFamily="34" charset="0"/>
                <a:cs typeface="Segoe UI Light" panose="020B0502040204020203" pitchFamily="34" charset="0"/>
              </a:rPr>
              <a:t>School Development Plan	</a:t>
            </a:r>
            <a:r>
              <a:rPr lang="en-GB" dirty="0"/>
              <a:t>	</a:t>
            </a:r>
          </a:p>
        </p:txBody>
      </p:sp>
      <p:pic>
        <p:nvPicPr>
          <p:cNvPr id="4" name="Picture 3">
            <a:extLst>
              <a:ext uri="{FF2B5EF4-FFF2-40B4-BE49-F238E27FC236}">
                <a16:creationId xmlns:a16="http://schemas.microsoft.com/office/drawing/2014/main" id="{A57F31BD-195B-4EDE-9BC2-B7384EC33CB5}"/>
              </a:ext>
            </a:extLst>
          </p:cNvPr>
          <p:cNvPicPr>
            <a:picLocks noChangeAspect="1"/>
          </p:cNvPicPr>
          <p:nvPr/>
        </p:nvPicPr>
        <p:blipFill>
          <a:blip r:embed="rId2"/>
          <a:stretch>
            <a:fillRect/>
          </a:stretch>
        </p:blipFill>
        <p:spPr>
          <a:xfrm flipH="1">
            <a:off x="323021" y="218937"/>
            <a:ext cx="2012674" cy="2790298"/>
          </a:xfrm>
          <a:prstGeom prst="rect">
            <a:avLst/>
          </a:prstGeom>
        </p:spPr>
      </p:pic>
      <p:pic>
        <p:nvPicPr>
          <p:cNvPr id="5" name="Picture 4">
            <a:extLst>
              <a:ext uri="{FF2B5EF4-FFF2-40B4-BE49-F238E27FC236}">
                <a16:creationId xmlns:a16="http://schemas.microsoft.com/office/drawing/2014/main" id="{51F4F02C-A54C-4E63-832C-059A49C63FBD}"/>
              </a:ext>
            </a:extLst>
          </p:cNvPr>
          <p:cNvPicPr>
            <a:picLocks noChangeAspect="1"/>
          </p:cNvPicPr>
          <p:nvPr/>
        </p:nvPicPr>
        <p:blipFill>
          <a:blip r:embed="rId2"/>
          <a:stretch>
            <a:fillRect/>
          </a:stretch>
        </p:blipFill>
        <p:spPr>
          <a:xfrm>
            <a:off x="9341126" y="0"/>
            <a:ext cx="2012674" cy="2790298"/>
          </a:xfrm>
          <a:prstGeom prst="rect">
            <a:avLst/>
          </a:prstGeom>
        </p:spPr>
      </p:pic>
      <p:sp>
        <p:nvSpPr>
          <p:cNvPr id="3" name="Content Placeholder 2">
            <a:extLst>
              <a:ext uri="{FF2B5EF4-FFF2-40B4-BE49-F238E27FC236}">
                <a16:creationId xmlns:a16="http://schemas.microsoft.com/office/drawing/2014/main" id="{EFB931E4-CA49-436E-9C1C-0AF1FCD5F504}"/>
              </a:ext>
            </a:extLst>
          </p:cNvPr>
          <p:cNvSpPr>
            <a:spLocks noGrp="1"/>
          </p:cNvSpPr>
          <p:nvPr>
            <p:ph idx="1"/>
          </p:nvPr>
        </p:nvSpPr>
        <p:spPr/>
        <p:txBody>
          <a:bodyPr>
            <a:normAutofit/>
          </a:bodyPr>
          <a:lstStyle/>
          <a:p>
            <a:pPr marL="0" indent="0" algn="ctr">
              <a:buNone/>
            </a:pPr>
            <a:r>
              <a:rPr lang="en-GB" sz="2400" b="1" dirty="0">
                <a:latin typeface="Segoe UI Light" panose="020B0502040204020203" pitchFamily="34" charset="0"/>
                <a:cs typeface="Segoe UI Light" panose="020B0502040204020203" pitchFamily="34" charset="0"/>
              </a:rPr>
              <a:t>2022 - 2023</a:t>
            </a:r>
          </a:p>
          <a:p>
            <a:pPr marL="0" indent="0" algn="ctr">
              <a:buNone/>
            </a:pPr>
            <a:endParaRPr lang="en-GB" sz="1800" b="1" dirty="0">
              <a:latin typeface="Segoe UI Light" panose="020B0502040204020203" pitchFamily="34" charset="0"/>
              <a:cs typeface="Segoe UI Light" panose="020B0502040204020203" pitchFamily="34" charset="0"/>
            </a:endParaRPr>
          </a:p>
          <a:p>
            <a:pPr marL="0" indent="0" algn="ctr">
              <a:buNone/>
            </a:pPr>
            <a:r>
              <a:rPr lang="en-GB" sz="1800" b="1" dirty="0">
                <a:latin typeface="Segoe UI Light" panose="020B0502040204020203" pitchFamily="34" charset="0"/>
                <a:cs typeface="Segoe UI Light" panose="020B0502040204020203" pitchFamily="34" charset="0"/>
              </a:rPr>
              <a:t>Attainment of lowest 20% and greater depth pupils improves as a result of targeted provision informed by precise use of assessment information.</a:t>
            </a:r>
          </a:p>
          <a:p>
            <a:pPr marL="0" indent="0" algn="ctr">
              <a:buNone/>
            </a:pPr>
            <a:endParaRPr lang="en-GB" sz="1800" b="1" dirty="0">
              <a:latin typeface="Segoe UI Light" panose="020B0502040204020203" pitchFamily="34" charset="0"/>
              <a:cs typeface="Segoe UI Light" panose="020B0502040204020203" pitchFamily="34" charset="0"/>
            </a:endParaRPr>
          </a:p>
          <a:p>
            <a:r>
              <a:rPr lang="en-GB" sz="1600" dirty="0">
                <a:latin typeface="Segoe UI Light" panose="020B0502040204020203" pitchFamily="34" charset="0"/>
                <a:cs typeface="Segoe UI Light" panose="020B0502040204020203" pitchFamily="34" charset="0"/>
              </a:rPr>
              <a:t>KS1 reading GDS 13% (2021-2022 we had 0)</a:t>
            </a:r>
          </a:p>
          <a:p>
            <a:r>
              <a:rPr lang="en-GB" sz="1600" dirty="0">
                <a:latin typeface="Segoe UI Light" panose="020B0502040204020203" pitchFamily="34" charset="0"/>
                <a:cs typeface="Segoe UI Light" panose="020B0502040204020203" pitchFamily="34" charset="0"/>
              </a:rPr>
              <a:t>KS1 maths GDS 5% (2021-2022 we had 0)</a:t>
            </a:r>
          </a:p>
          <a:p>
            <a:pPr marL="0" indent="0">
              <a:buNone/>
            </a:pPr>
            <a:endParaRPr lang="en-GB" sz="1600" dirty="0">
              <a:latin typeface="Segoe UI Light" panose="020B0502040204020203" pitchFamily="34" charset="0"/>
              <a:cs typeface="Segoe UI Light" panose="020B0502040204020203" pitchFamily="34" charset="0"/>
            </a:endParaRPr>
          </a:p>
          <a:p>
            <a:r>
              <a:rPr lang="en-GB" sz="1600" dirty="0">
                <a:latin typeface="Segoe UI Light" panose="020B0502040204020203" pitchFamily="34" charset="0"/>
                <a:cs typeface="Segoe UI Light" panose="020B0502040204020203" pitchFamily="34" charset="0"/>
              </a:rPr>
              <a:t>KS2 reading 24%</a:t>
            </a:r>
          </a:p>
          <a:p>
            <a:r>
              <a:rPr lang="en-GB" sz="1600" dirty="0">
                <a:latin typeface="Segoe UI Light" panose="020B0502040204020203" pitchFamily="34" charset="0"/>
                <a:cs typeface="Segoe UI Light" panose="020B0502040204020203" pitchFamily="34" charset="0"/>
              </a:rPr>
              <a:t>KS2 </a:t>
            </a:r>
            <a:r>
              <a:rPr lang="en-GB" sz="1600" dirty="0" err="1">
                <a:latin typeface="Segoe UI Light" panose="020B0502040204020203" pitchFamily="34" charset="0"/>
                <a:cs typeface="Segoe UI Light" panose="020B0502040204020203" pitchFamily="34" charset="0"/>
              </a:rPr>
              <a:t>SPaG</a:t>
            </a:r>
            <a:r>
              <a:rPr lang="en-GB" sz="1600" dirty="0">
                <a:latin typeface="Segoe UI Light" panose="020B0502040204020203" pitchFamily="34" charset="0"/>
                <a:cs typeface="Segoe UI Light" panose="020B0502040204020203" pitchFamily="34" charset="0"/>
              </a:rPr>
              <a:t> 22%</a:t>
            </a:r>
          </a:p>
          <a:p>
            <a:r>
              <a:rPr lang="en-GB" sz="1600" dirty="0">
                <a:latin typeface="Segoe UI Light" panose="020B0502040204020203" pitchFamily="34" charset="0"/>
                <a:cs typeface="Segoe UI Light" panose="020B0502040204020203" pitchFamily="34" charset="0"/>
              </a:rPr>
              <a:t>KS2 maths 24% (better than national)</a:t>
            </a:r>
          </a:p>
          <a:p>
            <a:r>
              <a:rPr lang="en-GB" sz="1600" dirty="0">
                <a:latin typeface="Segoe UI Light" panose="020B0502040204020203" pitchFamily="34" charset="0"/>
                <a:cs typeface="Segoe UI Light" panose="020B0502040204020203" pitchFamily="34" charset="0"/>
              </a:rPr>
              <a:t>KS2 combined 19% (better than national)</a:t>
            </a:r>
            <a:endParaRPr lang="en-GB" sz="1600" b="1"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990462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FEDA7-D74B-4A20-BE57-1C909D6A3139}"/>
              </a:ext>
            </a:extLst>
          </p:cNvPr>
          <p:cNvSpPr>
            <a:spLocks noGrp="1"/>
          </p:cNvSpPr>
          <p:nvPr>
            <p:ph type="title"/>
          </p:nvPr>
        </p:nvSpPr>
        <p:spPr/>
        <p:txBody>
          <a:bodyPr>
            <a:normAutofit/>
          </a:bodyPr>
          <a:lstStyle/>
          <a:p>
            <a:pPr algn="ctr"/>
            <a:r>
              <a:rPr lang="en-GB" dirty="0">
                <a:latin typeface="Segoe UI Light" panose="020B0502040204020203" pitchFamily="34" charset="0"/>
                <a:cs typeface="Segoe UI Light" panose="020B0502040204020203" pitchFamily="34" charset="0"/>
              </a:rPr>
              <a:t>School Development Plan	</a:t>
            </a:r>
            <a:r>
              <a:rPr lang="en-GB" dirty="0"/>
              <a:t>	</a:t>
            </a:r>
          </a:p>
        </p:txBody>
      </p:sp>
      <p:pic>
        <p:nvPicPr>
          <p:cNvPr id="4" name="Picture 3">
            <a:extLst>
              <a:ext uri="{FF2B5EF4-FFF2-40B4-BE49-F238E27FC236}">
                <a16:creationId xmlns:a16="http://schemas.microsoft.com/office/drawing/2014/main" id="{A57F31BD-195B-4EDE-9BC2-B7384EC33CB5}"/>
              </a:ext>
            </a:extLst>
          </p:cNvPr>
          <p:cNvPicPr>
            <a:picLocks noChangeAspect="1"/>
          </p:cNvPicPr>
          <p:nvPr/>
        </p:nvPicPr>
        <p:blipFill>
          <a:blip r:embed="rId2"/>
          <a:stretch>
            <a:fillRect/>
          </a:stretch>
        </p:blipFill>
        <p:spPr>
          <a:xfrm flipH="1">
            <a:off x="323021" y="218937"/>
            <a:ext cx="2012674" cy="2790298"/>
          </a:xfrm>
          <a:prstGeom prst="rect">
            <a:avLst/>
          </a:prstGeom>
        </p:spPr>
      </p:pic>
      <p:pic>
        <p:nvPicPr>
          <p:cNvPr id="5" name="Picture 4">
            <a:extLst>
              <a:ext uri="{FF2B5EF4-FFF2-40B4-BE49-F238E27FC236}">
                <a16:creationId xmlns:a16="http://schemas.microsoft.com/office/drawing/2014/main" id="{51F4F02C-A54C-4E63-832C-059A49C63FBD}"/>
              </a:ext>
            </a:extLst>
          </p:cNvPr>
          <p:cNvPicPr>
            <a:picLocks noChangeAspect="1"/>
          </p:cNvPicPr>
          <p:nvPr/>
        </p:nvPicPr>
        <p:blipFill>
          <a:blip r:embed="rId2"/>
          <a:stretch>
            <a:fillRect/>
          </a:stretch>
        </p:blipFill>
        <p:spPr>
          <a:xfrm>
            <a:off x="9341126" y="0"/>
            <a:ext cx="2012674" cy="2790298"/>
          </a:xfrm>
          <a:prstGeom prst="rect">
            <a:avLst/>
          </a:prstGeom>
        </p:spPr>
      </p:pic>
      <p:sp>
        <p:nvSpPr>
          <p:cNvPr id="3" name="Content Placeholder 2">
            <a:extLst>
              <a:ext uri="{FF2B5EF4-FFF2-40B4-BE49-F238E27FC236}">
                <a16:creationId xmlns:a16="http://schemas.microsoft.com/office/drawing/2014/main" id="{EFB931E4-CA49-436E-9C1C-0AF1FCD5F504}"/>
              </a:ext>
            </a:extLst>
          </p:cNvPr>
          <p:cNvSpPr>
            <a:spLocks noGrp="1"/>
          </p:cNvSpPr>
          <p:nvPr>
            <p:ph idx="1"/>
          </p:nvPr>
        </p:nvSpPr>
        <p:spPr/>
        <p:txBody>
          <a:bodyPr>
            <a:normAutofit/>
          </a:bodyPr>
          <a:lstStyle/>
          <a:p>
            <a:pPr marL="0" indent="0" algn="ctr">
              <a:buNone/>
            </a:pPr>
            <a:r>
              <a:rPr lang="en-GB" sz="2400" b="1" dirty="0">
                <a:latin typeface="Segoe UI Light" panose="020B0502040204020203" pitchFamily="34" charset="0"/>
                <a:cs typeface="Segoe UI Light" panose="020B0502040204020203" pitchFamily="34" charset="0"/>
              </a:rPr>
              <a:t>2022 - 2023</a:t>
            </a:r>
          </a:p>
          <a:p>
            <a:pPr marL="0" indent="0" algn="ctr">
              <a:buNone/>
            </a:pPr>
            <a:endParaRPr lang="en-GB" sz="1800" b="1" dirty="0">
              <a:latin typeface="Segoe UI Light" panose="020B0502040204020203" pitchFamily="34" charset="0"/>
              <a:cs typeface="Segoe UI Light" panose="020B0502040204020203" pitchFamily="34" charset="0"/>
            </a:endParaRPr>
          </a:p>
          <a:p>
            <a:pPr marL="0" indent="0" algn="ctr">
              <a:buNone/>
            </a:pPr>
            <a:r>
              <a:rPr lang="en-GB" sz="1800" b="1" dirty="0">
                <a:latin typeface="Segoe UI Light" panose="020B0502040204020203" pitchFamily="34" charset="0"/>
                <a:cs typeface="Segoe UI Light" panose="020B0502040204020203" pitchFamily="34" charset="0"/>
              </a:rPr>
              <a:t>Persistent absence is reduced to less than 10% </a:t>
            </a:r>
          </a:p>
          <a:p>
            <a:pPr marL="0" indent="0" algn="ctr">
              <a:buNone/>
            </a:pPr>
            <a:endParaRPr lang="en-GB" sz="1800" b="1" dirty="0">
              <a:latin typeface="Segoe UI Light" panose="020B0502040204020203" pitchFamily="34" charset="0"/>
              <a:cs typeface="Segoe UI Light" panose="020B0502040204020203" pitchFamily="34" charset="0"/>
            </a:endParaRPr>
          </a:p>
          <a:p>
            <a:pPr marL="0" indent="0">
              <a:buNone/>
            </a:pPr>
            <a:r>
              <a:rPr lang="en-GB" sz="1800" dirty="0">
                <a:latin typeface="Segoe UI Light" panose="020B0502040204020203" pitchFamily="34" charset="0"/>
                <a:cs typeface="Segoe UI Light" panose="020B0502040204020203" pitchFamily="34" charset="0"/>
              </a:rPr>
              <a:t>We ended on 15% which is lower than the national but still too high for Chalk Ridge.</a:t>
            </a:r>
          </a:p>
          <a:p>
            <a:pPr marL="0" indent="0">
              <a:buNone/>
            </a:pPr>
            <a:endParaRPr lang="en-GB" sz="1800" dirty="0">
              <a:latin typeface="Segoe UI Light" panose="020B0502040204020203" pitchFamily="34" charset="0"/>
              <a:cs typeface="Segoe UI Light" panose="020B0502040204020203" pitchFamily="34" charset="0"/>
            </a:endParaRPr>
          </a:p>
          <a:p>
            <a:pPr marL="0" indent="0">
              <a:buNone/>
            </a:pPr>
            <a:r>
              <a:rPr lang="en-GB" sz="1800" dirty="0">
                <a:latin typeface="Segoe UI Light" panose="020B0502040204020203" pitchFamily="34" charset="0"/>
                <a:cs typeface="Segoe UI Light" panose="020B0502040204020203" pitchFamily="34" charset="0"/>
              </a:rPr>
              <a:t>Persistent absence is defined by the Government as pupils missing 10% or more of their possible sessions. </a:t>
            </a:r>
          </a:p>
          <a:p>
            <a:pPr marL="0" indent="0">
              <a:buNone/>
            </a:pPr>
            <a:endParaRPr lang="en-GB" sz="1800" dirty="0">
              <a:latin typeface="Segoe UI Light" panose="020B0502040204020203" pitchFamily="34" charset="0"/>
              <a:cs typeface="Segoe UI Light" panose="020B0502040204020203" pitchFamily="34" charset="0"/>
            </a:endParaRPr>
          </a:p>
          <a:p>
            <a:pPr marL="0" indent="0">
              <a:buNone/>
            </a:pPr>
            <a:r>
              <a:rPr lang="en-GB" sz="1800" dirty="0">
                <a:latin typeface="Segoe UI Light" panose="020B0502040204020203" pitchFamily="34" charset="0"/>
                <a:cs typeface="Segoe UI Light" panose="020B0502040204020203" pitchFamily="34" charset="0"/>
              </a:rPr>
              <a:t>We will continue to work hard on promoting positive school attendance. </a:t>
            </a:r>
          </a:p>
        </p:txBody>
      </p:sp>
    </p:spTree>
    <p:extLst>
      <p:ext uri="{BB962C8B-B14F-4D97-AF65-F5344CB8AC3E}">
        <p14:creationId xmlns:p14="http://schemas.microsoft.com/office/powerpoint/2010/main" val="1636127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7F31BD-195B-4EDE-9BC2-B7384EC33CB5}"/>
              </a:ext>
            </a:extLst>
          </p:cNvPr>
          <p:cNvPicPr>
            <a:picLocks noChangeAspect="1"/>
          </p:cNvPicPr>
          <p:nvPr/>
        </p:nvPicPr>
        <p:blipFill>
          <a:blip r:embed="rId2"/>
          <a:stretch>
            <a:fillRect/>
          </a:stretch>
        </p:blipFill>
        <p:spPr>
          <a:xfrm flipH="1">
            <a:off x="323021" y="218937"/>
            <a:ext cx="1372772" cy="1903161"/>
          </a:xfrm>
          <a:prstGeom prst="rect">
            <a:avLst/>
          </a:prstGeom>
        </p:spPr>
      </p:pic>
      <p:sp>
        <p:nvSpPr>
          <p:cNvPr id="2" name="Title 1">
            <a:extLst>
              <a:ext uri="{FF2B5EF4-FFF2-40B4-BE49-F238E27FC236}">
                <a16:creationId xmlns:a16="http://schemas.microsoft.com/office/drawing/2014/main" id="{700FEDA7-D74B-4A20-BE57-1C909D6A3139}"/>
              </a:ext>
            </a:extLst>
          </p:cNvPr>
          <p:cNvSpPr>
            <a:spLocks noGrp="1"/>
          </p:cNvSpPr>
          <p:nvPr>
            <p:ph type="title"/>
          </p:nvPr>
        </p:nvSpPr>
        <p:spPr/>
        <p:txBody>
          <a:bodyPr>
            <a:normAutofit/>
          </a:bodyPr>
          <a:lstStyle/>
          <a:p>
            <a:pPr algn="ctr"/>
            <a:r>
              <a:rPr lang="en-GB" dirty="0">
                <a:latin typeface="Segoe UI Light" panose="020B0502040204020203" pitchFamily="34" charset="0"/>
                <a:cs typeface="Segoe UI Light" panose="020B0502040204020203" pitchFamily="34" charset="0"/>
              </a:rPr>
              <a:t>   School Development Plan 23-24	</a:t>
            </a:r>
            <a:r>
              <a:rPr lang="en-GB" dirty="0"/>
              <a:t>	</a:t>
            </a:r>
          </a:p>
        </p:txBody>
      </p:sp>
      <p:pic>
        <p:nvPicPr>
          <p:cNvPr id="5" name="Picture 4">
            <a:extLst>
              <a:ext uri="{FF2B5EF4-FFF2-40B4-BE49-F238E27FC236}">
                <a16:creationId xmlns:a16="http://schemas.microsoft.com/office/drawing/2014/main" id="{51F4F02C-A54C-4E63-832C-059A49C63FBD}"/>
              </a:ext>
            </a:extLst>
          </p:cNvPr>
          <p:cNvPicPr>
            <a:picLocks noChangeAspect="1"/>
          </p:cNvPicPr>
          <p:nvPr/>
        </p:nvPicPr>
        <p:blipFill>
          <a:blip r:embed="rId2"/>
          <a:stretch>
            <a:fillRect/>
          </a:stretch>
        </p:blipFill>
        <p:spPr>
          <a:xfrm>
            <a:off x="9767104" y="0"/>
            <a:ext cx="1586695" cy="2199736"/>
          </a:xfrm>
          <a:prstGeom prst="rect">
            <a:avLst/>
          </a:prstGeom>
        </p:spPr>
      </p:pic>
      <p:sp>
        <p:nvSpPr>
          <p:cNvPr id="3" name="Content Placeholder 2">
            <a:extLst>
              <a:ext uri="{FF2B5EF4-FFF2-40B4-BE49-F238E27FC236}">
                <a16:creationId xmlns:a16="http://schemas.microsoft.com/office/drawing/2014/main" id="{EFB931E4-CA49-436E-9C1C-0AF1FCD5F504}"/>
              </a:ext>
            </a:extLst>
          </p:cNvPr>
          <p:cNvSpPr>
            <a:spLocks noGrp="1"/>
          </p:cNvSpPr>
          <p:nvPr>
            <p:ph idx="1"/>
          </p:nvPr>
        </p:nvSpPr>
        <p:spPr/>
        <p:txBody>
          <a:bodyPr>
            <a:normAutofit/>
          </a:bodyPr>
          <a:lstStyle/>
          <a:p>
            <a:endParaRPr lang="en-GB" sz="2400" dirty="0">
              <a:latin typeface="Segoe UI Light" panose="020B0502040204020203" pitchFamily="34" charset="0"/>
              <a:cs typeface="Segoe UI Light" panose="020B0502040204020203" pitchFamily="34" charset="0"/>
            </a:endParaRPr>
          </a:p>
          <a:p>
            <a:endParaRPr lang="en-GB" sz="2400" dirty="0">
              <a:latin typeface="Segoe UI Light" panose="020B0502040204020203" pitchFamily="34" charset="0"/>
              <a:cs typeface="Segoe UI Light" panose="020B0502040204020203" pitchFamily="34" charset="0"/>
            </a:endParaRPr>
          </a:p>
          <a:p>
            <a:endParaRPr lang="en-GB" sz="2400" dirty="0">
              <a:latin typeface="Segoe UI Light" panose="020B0502040204020203" pitchFamily="34" charset="0"/>
              <a:cs typeface="Segoe UI Light" panose="020B0502040204020203" pitchFamily="34" charset="0"/>
            </a:endParaRPr>
          </a:p>
          <a:p>
            <a:endParaRPr lang="en-GB" sz="2400" dirty="0">
              <a:latin typeface="Segoe UI Light" panose="020B0502040204020203" pitchFamily="34" charset="0"/>
              <a:cs typeface="Segoe UI Light" panose="020B0502040204020203" pitchFamily="34" charset="0"/>
            </a:endParaRPr>
          </a:p>
          <a:p>
            <a:endParaRPr lang="en-GB" sz="2400" dirty="0">
              <a:latin typeface="Segoe UI Light" panose="020B0502040204020203" pitchFamily="34" charset="0"/>
              <a:cs typeface="Segoe UI Light" panose="020B0502040204020203" pitchFamily="34" charset="0"/>
            </a:endParaRPr>
          </a:p>
          <a:p>
            <a:endParaRPr lang="en-GB" sz="2400" dirty="0">
              <a:latin typeface="Segoe UI Light" panose="020B0502040204020203" pitchFamily="34" charset="0"/>
              <a:cs typeface="Segoe UI Light" panose="020B0502040204020203" pitchFamily="34" charset="0"/>
            </a:endParaRPr>
          </a:p>
        </p:txBody>
      </p:sp>
      <p:sp>
        <p:nvSpPr>
          <p:cNvPr id="6" name="Rectangle 5">
            <a:extLst>
              <a:ext uri="{FF2B5EF4-FFF2-40B4-BE49-F238E27FC236}">
                <a16:creationId xmlns:a16="http://schemas.microsoft.com/office/drawing/2014/main" id="{7AB3D4B9-D866-4D26-9D39-F58BEB7E972A}"/>
              </a:ext>
            </a:extLst>
          </p:cNvPr>
          <p:cNvSpPr/>
          <p:nvPr/>
        </p:nvSpPr>
        <p:spPr>
          <a:xfrm>
            <a:off x="1975250" y="1836876"/>
            <a:ext cx="8372213" cy="3724096"/>
          </a:xfrm>
          <a:prstGeom prst="rect">
            <a:avLst/>
          </a:prstGeom>
        </p:spPr>
        <p:txBody>
          <a:bodyPr wrap="square">
            <a:spAutoFit/>
          </a:bodyPr>
          <a:lstStyle/>
          <a:p>
            <a:pPr algn="ctr"/>
            <a:r>
              <a:rPr lang="en-GB" sz="2000" b="1" dirty="0">
                <a:latin typeface="Segoe UI Light" panose="020B0502040204020203" pitchFamily="34" charset="0"/>
                <a:cs typeface="Segoe UI Light" panose="020B0502040204020203" pitchFamily="34" charset="0"/>
              </a:rPr>
              <a:t>OFSTED</a:t>
            </a:r>
            <a:r>
              <a:rPr lang="en-GB" dirty="0">
                <a:latin typeface="Segoe UI Light" panose="020B0502040204020203" pitchFamily="34" charset="0"/>
                <a:cs typeface="Segoe UI Light" panose="020B0502040204020203" pitchFamily="34" charset="0"/>
              </a:rPr>
              <a:t> </a:t>
            </a:r>
          </a:p>
          <a:p>
            <a:endParaRPr lang="en-GB" dirty="0">
              <a:latin typeface="Segoe UI Light" panose="020B0502040204020203" pitchFamily="34" charset="0"/>
              <a:cs typeface="Segoe UI Light" panose="020B0502040204020203" pitchFamily="34" charset="0"/>
            </a:endParaRPr>
          </a:p>
          <a:p>
            <a:r>
              <a:rPr lang="en-GB" b="1" dirty="0">
                <a:latin typeface="Segoe UI Light" panose="020B0502040204020203" pitchFamily="34" charset="0"/>
                <a:cs typeface="Segoe UI Light" panose="020B0502040204020203" pitchFamily="34" charset="0"/>
              </a:rPr>
              <a:t>Quality of Teaching and Learning </a:t>
            </a:r>
          </a:p>
          <a:p>
            <a:r>
              <a:rPr lang="en-GB" dirty="0">
                <a:latin typeface="Segoe UI Light" panose="020B0502040204020203" pitchFamily="34" charset="0"/>
                <a:cs typeface="Segoe UI Light" panose="020B0502040204020203" pitchFamily="34" charset="0"/>
              </a:rPr>
              <a:t>Ensure all children make good progress from their starting points through high quality teaching. </a:t>
            </a:r>
          </a:p>
          <a:p>
            <a:endParaRPr lang="en-GB" dirty="0">
              <a:latin typeface="Segoe UI Light" panose="020B0502040204020203" pitchFamily="34" charset="0"/>
              <a:cs typeface="Segoe UI Light" panose="020B0502040204020203" pitchFamily="34" charset="0"/>
            </a:endParaRPr>
          </a:p>
          <a:p>
            <a:r>
              <a:rPr lang="en-GB" b="1" dirty="0">
                <a:latin typeface="Segoe UI Light" panose="020B0502040204020203" pitchFamily="34" charset="0"/>
                <a:cs typeface="Segoe UI Light" panose="020B0502040204020203" pitchFamily="34" charset="0"/>
              </a:rPr>
              <a:t>Behaviour and Attitudes and Personal Development</a:t>
            </a:r>
          </a:p>
          <a:p>
            <a:r>
              <a:rPr lang="en-GB" dirty="0">
                <a:latin typeface="Segoe UI Light" panose="020B0502040204020203" pitchFamily="34" charset="0"/>
                <a:cs typeface="Segoe UI Light" panose="020B0502040204020203" pitchFamily="34" charset="0"/>
              </a:rPr>
              <a:t>Implement the Thrive Approach in school to support the mental health and well-being of children. </a:t>
            </a:r>
          </a:p>
          <a:p>
            <a:endParaRPr lang="en-GB" dirty="0">
              <a:latin typeface="Segoe UI Light" panose="020B0502040204020203" pitchFamily="34" charset="0"/>
              <a:cs typeface="Segoe UI Light" panose="020B0502040204020203" pitchFamily="34" charset="0"/>
            </a:endParaRPr>
          </a:p>
          <a:p>
            <a:r>
              <a:rPr lang="en-GB" b="1" dirty="0">
                <a:latin typeface="Segoe UI Light" panose="020B0502040204020203" pitchFamily="34" charset="0"/>
                <a:cs typeface="Segoe UI Light" panose="020B0502040204020203" pitchFamily="34" charset="0"/>
              </a:rPr>
              <a:t>Leadership and Management (including governance)</a:t>
            </a:r>
          </a:p>
          <a:p>
            <a:r>
              <a:rPr lang="en-GB" dirty="0">
                <a:latin typeface="Segoe UI Light" panose="020B0502040204020203" pitchFamily="34" charset="0"/>
                <a:cs typeface="Segoe UI Light" panose="020B0502040204020203" pitchFamily="34" charset="0"/>
              </a:rPr>
              <a:t>Develop subject leadership of the foundation subjects to drive improvements in the quality of the foundation curriculum.  </a:t>
            </a:r>
          </a:p>
        </p:txBody>
      </p:sp>
    </p:spTree>
    <p:extLst>
      <p:ext uri="{BB962C8B-B14F-4D97-AF65-F5344CB8AC3E}">
        <p14:creationId xmlns:p14="http://schemas.microsoft.com/office/powerpoint/2010/main" val="3503060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20F782-CF6B-4148-AF91-55F35698CF83}"/>
              </a:ext>
            </a:extLst>
          </p:cNvPr>
          <p:cNvPicPr>
            <a:picLocks noChangeAspect="1"/>
          </p:cNvPicPr>
          <p:nvPr/>
        </p:nvPicPr>
        <p:blipFill>
          <a:blip r:embed="rId2"/>
          <a:stretch>
            <a:fillRect/>
          </a:stretch>
        </p:blipFill>
        <p:spPr>
          <a:xfrm flipH="1">
            <a:off x="19878" y="0"/>
            <a:ext cx="2012674" cy="2790298"/>
          </a:xfrm>
          <a:prstGeom prst="rect">
            <a:avLst/>
          </a:prstGeom>
        </p:spPr>
      </p:pic>
      <p:pic>
        <p:nvPicPr>
          <p:cNvPr id="5" name="Picture 4">
            <a:extLst>
              <a:ext uri="{FF2B5EF4-FFF2-40B4-BE49-F238E27FC236}">
                <a16:creationId xmlns:a16="http://schemas.microsoft.com/office/drawing/2014/main" id="{9EF765AD-F40A-43FA-8EB5-530CCA941E86}"/>
              </a:ext>
            </a:extLst>
          </p:cNvPr>
          <p:cNvPicPr>
            <a:picLocks noChangeAspect="1"/>
          </p:cNvPicPr>
          <p:nvPr/>
        </p:nvPicPr>
        <p:blipFill>
          <a:blip r:embed="rId2"/>
          <a:stretch>
            <a:fillRect/>
          </a:stretch>
        </p:blipFill>
        <p:spPr>
          <a:xfrm>
            <a:off x="10179326" y="0"/>
            <a:ext cx="2012674" cy="2790298"/>
          </a:xfrm>
          <a:prstGeom prst="rect">
            <a:avLst/>
          </a:prstGeom>
        </p:spPr>
      </p:pic>
      <p:sp>
        <p:nvSpPr>
          <p:cNvPr id="3" name="Content Placeholder 2">
            <a:extLst>
              <a:ext uri="{FF2B5EF4-FFF2-40B4-BE49-F238E27FC236}">
                <a16:creationId xmlns:a16="http://schemas.microsoft.com/office/drawing/2014/main" id="{5CB0F531-8887-4489-AE55-E4BD5421E08B}"/>
              </a:ext>
            </a:extLst>
          </p:cNvPr>
          <p:cNvSpPr>
            <a:spLocks noGrp="1"/>
          </p:cNvSpPr>
          <p:nvPr>
            <p:ph idx="1"/>
          </p:nvPr>
        </p:nvSpPr>
        <p:spPr>
          <a:xfrm>
            <a:off x="1066800" y="755009"/>
            <a:ext cx="10058400" cy="5280031"/>
          </a:xfrm>
        </p:spPr>
        <p:txBody>
          <a:bodyPr>
            <a:normAutofit fontScale="92500" lnSpcReduction="10000"/>
          </a:bodyPr>
          <a:lstStyle/>
          <a:p>
            <a:endParaRPr lang="en-GB" sz="3200" dirty="0">
              <a:latin typeface="Segoe UI Light" panose="020B0502040204020203" pitchFamily="34" charset="0"/>
              <a:cs typeface="Segoe UI Light" panose="020B0502040204020203" pitchFamily="34" charset="0"/>
            </a:endParaRPr>
          </a:p>
          <a:p>
            <a:r>
              <a:rPr lang="en-GB" sz="3200" dirty="0">
                <a:latin typeface="Segoe UI Light" panose="020B0502040204020203" pitchFamily="34" charset="0"/>
                <a:cs typeface="Segoe UI Light" panose="020B0502040204020203" pitchFamily="34" charset="0"/>
              </a:rPr>
              <a:t>Updated Behaviour and Relationships Policy</a:t>
            </a:r>
          </a:p>
          <a:p>
            <a:endParaRPr lang="en-GB" sz="3200" dirty="0">
              <a:latin typeface="Segoe UI Light" panose="020B0502040204020203" pitchFamily="34" charset="0"/>
              <a:cs typeface="Segoe UI Light" panose="020B0502040204020203" pitchFamily="34" charset="0"/>
            </a:endParaRPr>
          </a:p>
          <a:p>
            <a:r>
              <a:rPr lang="en-GB" sz="3200" dirty="0">
                <a:latin typeface="Segoe UI Light" panose="020B0502040204020203" pitchFamily="34" charset="0"/>
                <a:cs typeface="Segoe UI Light" panose="020B0502040204020203" pitchFamily="34" charset="0"/>
              </a:rPr>
              <a:t>Attendance – absence requests</a:t>
            </a:r>
          </a:p>
          <a:p>
            <a:pPr marL="0" indent="0">
              <a:buNone/>
            </a:pPr>
            <a:endParaRPr lang="en-GB" sz="3200" dirty="0">
              <a:latin typeface="Segoe UI Light" panose="020B0502040204020203" pitchFamily="34" charset="0"/>
              <a:cs typeface="Segoe UI Light" panose="020B0502040204020203" pitchFamily="34" charset="0"/>
            </a:endParaRPr>
          </a:p>
          <a:p>
            <a:r>
              <a:rPr lang="en-GB" sz="3200" dirty="0">
                <a:latin typeface="Segoe UI Light" panose="020B0502040204020203" pitchFamily="34" charset="0"/>
                <a:cs typeface="Segoe UI Light" panose="020B0502040204020203" pitchFamily="34" charset="0"/>
              </a:rPr>
              <a:t>School Census – 5</a:t>
            </a:r>
            <a:r>
              <a:rPr lang="en-GB" sz="3200" baseline="30000" dirty="0">
                <a:latin typeface="Segoe UI Light" panose="020B0502040204020203" pitchFamily="34" charset="0"/>
                <a:cs typeface="Segoe UI Light" panose="020B0502040204020203" pitchFamily="34" charset="0"/>
              </a:rPr>
              <a:t>th</a:t>
            </a:r>
            <a:r>
              <a:rPr lang="en-GB" sz="3200" dirty="0">
                <a:latin typeface="Segoe UI Light" panose="020B0502040204020203" pitchFamily="34" charset="0"/>
                <a:cs typeface="Segoe UI Light" panose="020B0502040204020203" pitchFamily="34" charset="0"/>
              </a:rPr>
              <a:t> October 2023 (no packed lunches please)</a:t>
            </a:r>
          </a:p>
          <a:p>
            <a:endParaRPr lang="en-GB" sz="3200" dirty="0">
              <a:latin typeface="Segoe UI Light" panose="020B0502040204020203" pitchFamily="34" charset="0"/>
              <a:cs typeface="Segoe UI Light" panose="020B0502040204020203" pitchFamily="34" charset="0"/>
            </a:endParaRPr>
          </a:p>
          <a:p>
            <a:r>
              <a:rPr lang="en-GB" sz="3200" dirty="0">
                <a:latin typeface="Segoe UI Light" panose="020B0502040204020203" pitchFamily="34" charset="0"/>
                <a:cs typeface="Segoe UI Light" panose="020B0502040204020203" pitchFamily="34" charset="0"/>
              </a:rPr>
              <a:t>PTA – AGM is on Thursday 28</a:t>
            </a:r>
            <a:r>
              <a:rPr lang="en-GB" sz="3200" baseline="30000" dirty="0">
                <a:latin typeface="Segoe UI Light" panose="020B0502040204020203" pitchFamily="34" charset="0"/>
                <a:cs typeface="Segoe UI Light" panose="020B0502040204020203" pitchFamily="34" charset="0"/>
              </a:rPr>
              <a:t>th</a:t>
            </a:r>
            <a:r>
              <a:rPr lang="en-GB" sz="3200" dirty="0">
                <a:latin typeface="Segoe UI Light" panose="020B0502040204020203" pitchFamily="34" charset="0"/>
                <a:cs typeface="Segoe UI Light" panose="020B0502040204020203" pitchFamily="34" charset="0"/>
              </a:rPr>
              <a:t> September 23 6.30pm</a:t>
            </a:r>
          </a:p>
          <a:p>
            <a:endParaRPr lang="en-GB" sz="3200" dirty="0">
              <a:latin typeface="Segoe UI Light" panose="020B0502040204020203" pitchFamily="34" charset="0"/>
              <a:cs typeface="Segoe UI Light" panose="020B0502040204020203" pitchFamily="34" charset="0"/>
            </a:endParaRPr>
          </a:p>
          <a:p>
            <a:r>
              <a:rPr lang="en-GB" sz="3200" dirty="0">
                <a:latin typeface="Segoe UI Light" panose="020B0502040204020203" pitchFamily="34" charset="0"/>
                <a:cs typeface="Segoe UI Light" panose="020B0502040204020203" pitchFamily="34" charset="0"/>
              </a:rPr>
              <a:t>Newsletter</a:t>
            </a:r>
          </a:p>
        </p:txBody>
      </p:sp>
    </p:spTree>
    <p:extLst>
      <p:ext uri="{BB962C8B-B14F-4D97-AF65-F5344CB8AC3E}">
        <p14:creationId xmlns:p14="http://schemas.microsoft.com/office/powerpoint/2010/main" val="3450736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AF2712-98A3-4A22-ADC1-52F2F57198EE}"/>
              </a:ext>
            </a:extLst>
          </p:cNvPr>
          <p:cNvPicPr>
            <a:picLocks noChangeAspect="1"/>
          </p:cNvPicPr>
          <p:nvPr/>
        </p:nvPicPr>
        <p:blipFill>
          <a:blip r:embed="rId2"/>
          <a:stretch>
            <a:fillRect/>
          </a:stretch>
        </p:blipFill>
        <p:spPr>
          <a:xfrm flipH="1">
            <a:off x="0" y="-45155"/>
            <a:ext cx="2012674" cy="2790298"/>
          </a:xfrm>
          <a:prstGeom prst="rect">
            <a:avLst/>
          </a:prstGeom>
        </p:spPr>
      </p:pic>
      <p:sp>
        <p:nvSpPr>
          <p:cNvPr id="2" name="Title 1">
            <a:extLst>
              <a:ext uri="{FF2B5EF4-FFF2-40B4-BE49-F238E27FC236}">
                <a16:creationId xmlns:a16="http://schemas.microsoft.com/office/drawing/2014/main" id="{F4091EA7-9880-4BDC-B1C0-A6AA6AE01AAB}"/>
              </a:ext>
            </a:extLst>
          </p:cNvPr>
          <p:cNvSpPr>
            <a:spLocks noGrp="1"/>
          </p:cNvSpPr>
          <p:nvPr>
            <p:ph type="title"/>
          </p:nvPr>
        </p:nvSpPr>
        <p:spPr>
          <a:xfrm>
            <a:off x="2656232" y="365125"/>
            <a:ext cx="7005431" cy="1325563"/>
          </a:xfrm>
        </p:spPr>
        <p:txBody>
          <a:bodyPr/>
          <a:lstStyle/>
          <a:p>
            <a:pPr algn="ctr"/>
            <a:r>
              <a:rPr lang="en-GB" b="1" dirty="0"/>
              <a:t>School Uniform</a:t>
            </a:r>
          </a:p>
        </p:txBody>
      </p:sp>
      <p:sp>
        <p:nvSpPr>
          <p:cNvPr id="3" name="Content Placeholder 2">
            <a:extLst>
              <a:ext uri="{FF2B5EF4-FFF2-40B4-BE49-F238E27FC236}">
                <a16:creationId xmlns:a16="http://schemas.microsoft.com/office/drawing/2014/main" id="{8BCFF191-FC26-4A09-AEDC-4C53BEFD5629}"/>
              </a:ext>
            </a:extLst>
          </p:cNvPr>
          <p:cNvSpPr>
            <a:spLocks noGrp="1"/>
          </p:cNvSpPr>
          <p:nvPr>
            <p:ph idx="1"/>
          </p:nvPr>
        </p:nvSpPr>
        <p:spPr>
          <a:xfrm>
            <a:off x="838200" y="2544417"/>
            <a:ext cx="10515600" cy="3632546"/>
          </a:xfrm>
        </p:spPr>
        <p:txBody>
          <a:bodyPr>
            <a:normAutofit lnSpcReduction="10000"/>
          </a:bodyPr>
          <a:lstStyle/>
          <a:p>
            <a:r>
              <a:rPr lang="en-GB" dirty="0"/>
              <a:t>Navy-blue jumper/sweatshirt or cardigan (no hooded tops);</a:t>
            </a:r>
          </a:p>
          <a:p>
            <a:r>
              <a:rPr lang="en-GB" dirty="0"/>
              <a:t>Light blue polo shirt, shirt or blouse;</a:t>
            </a:r>
          </a:p>
          <a:p>
            <a:r>
              <a:rPr lang="en-GB" dirty="0"/>
              <a:t>Grey trousers, skirt or pinafore dress (summer cotton dress in blue and white);</a:t>
            </a:r>
          </a:p>
          <a:p>
            <a:r>
              <a:rPr lang="en-GB" dirty="0"/>
              <a:t>White, navy-blue or grey socks/tights;</a:t>
            </a:r>
          </a:p>
          <a:p>
            <a:r>
              <a:rPr lang="en-GB" dirty="0"/>
              <a:t>Conventional outdoor shoes in dark colours (conventional sandals may be worn in the summer);</a:t>
            </a:r>
          </a:p>
          <a:p>
            <a:r>
              <a:rPr lang="en-GB" dirty="0"/>
              <a:t>Hair longer than shoulder length tied up in plain coloured hairbands.</a:t>
            </a:r>
          </a:p>
        </p:txBody>
      </p:sp>
      <p:pic>
        <p:nvPicPr>
          <p:cNvPr id="4" name="Picture 3">
            <a:extLst>
              <a:ext uri="{FF2B5EF4-FFF2-40B4-BE49-F238E27FC236}">
                <a16:creationId xmlns:a16="http://schemas.microsoft.com/office/drawing/2014/main" id="{00A93540-920F-491D-BF3E-6CB927B4D1BC}"/>
              </a:ext>
            </a:extLst>
          </p:cNvPr>
          <p:cNvPicPr>
            <a:picLocks noChangeAspect="1"/>
          </p:cNvPicPr>
          <p:nvPr/>
        </p:nvPicPr>
        <p:blipFill>
          <a:blip r:embed="rId3"/>
          <a:stretch>
            <a:fillRect/>
          </a:stretch>
        </p:blipFill>
        <p:spPr>
          <a:xfrm>
            <a:off x="10179326" y="23329"/>
            <a:ext cx="2012674" cy="2790298"/>
          </a:xfrm>
          <a:prstGeom prst="rect">
            <a:avLst/>
          </a:prstGeom>
        </p:spPr>
      </p:pic>
    </p:spTree>
    <p:extLst>
      <p:ext uri="{BB962C8B-B14F-4D97-AF65-F5344CB8AC3E}">
        <p14:creationId xmlns:p14="http://schemas.microsoft.com/office/powerpoint/2010/main" val="2271233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AF2712-98A3-4A22-ADC1-52F2F57198EE}"/>
              </a:ext>
            </a:extLst>
          </p:cNvPr>
          <p:cNvPicPr>
            <a:picLocks noChangeAspect="1"/>
          </p:cNvPicPr>
          <p:nvPr/>
        </p:nvPicPr>
        <p:blipFill>
          <a:blip r:embed="rId2"/>
          <a:stretch>
            <a:fillRect/>
          </a:stretch>
        </p:blipFill>
        <p:spPr>
          <a:xfrm flipH="1">
            <a:off x="0" y="-45155"/>
            <a:ext cx="2012674" cy="2790298"/>
          </a:xfrm>
          <a:prstGeom prst="rect">
            <a:avLst/>
          </a:prstGeom>
        </p:spPr>
      </p:pic>
      <p:sp>
        <p:nvSpPr>
          <p:cNvPr id="2" name="Title 1">
            <a:extLst>
              <a:ext uri="{FF2B5EF4-FFF2-40B4-BE49-F238E27FC236}">
                <a16:creationId xmlns:a16="http://schemas.microsoft.com/office/drawing/2014/main" id="{F4091EA7-9880-4BDC-B1C0-A6AA6AE01AAB}"/>
              </a:ext>
            </a:extLst>
          </p:cNvPr>
          <p:cNvSpPr>
            <a:spLocks noGrp="1"/>
          </p:cNvSpPr>
          <p:nvPr>
            <p:ph type="title"/>
          </p:nvPr>
        </p:nvSpPr>
        <p:spPr>
          <a:xfrm>
            <a:off x="2656232" y="365125"/>
            <a:ext cx="7005431" cy="1325563"/>
          </a:xfrm>
        </p:spPr>
        <p:txBody>
          <a:bodyPr/>
          <a:lstStyle/>
          <a:p>
            <a:pPr algn="ctr"/>
            <a:r>
              <a:rPr lang="en-GB" b="1" dirty="0"/>
              <a:t>PE School Uniform</a:t>
            </a:r>
          </a:p>
        </p:txBody>
      </p:sp>
      <p:sp>
        <p:nvSpPr>
          <p:cNvPr id="3" name="Content Placeholder 2">
            <a:extLst>
              <a:ext uri="{FF2B5EF4-FFF2-40B4-BE49-F238E27FC236}">
                <a16:creationId xmlns:a16="http://schemas.microsoft.com/office/drawing/2014/main" id="{8BCFF191-FC26-4A09-AEDC-4C53BEFD5629}"/>
              </a:ext>
            </a:extLst>
          </p:cNvPr>
          <p:cNvSpPr>
            <a:spLocks noGrp="1"/>
          </p:cNvSpPr>
          <p:nvPr>
            <p:ph idx="1"/>
          </p:nvPr>
        </p:nvSpPr>
        <p:spPr>
          <a:xfrm>
            <a:off x="838200" y="2544416"/>
            <a:ext cx="10515600" cy="4183761"/>
          </a:xfrm>
        </p:spPr>
        <p:txBody>
          <a:bodyPr>
            <a:normAutofit fontScale="92500" lnSpcReduction="20000"/>
          </a:bodyPr>
          <a:lstStyle/>
          <a:p>
            <a:r>
              <a:rPr lang="en-GB" dirty="0"/>
              <a:t>Light blue t-shirt;</a:t>
            </a:r>
          </a:p>
          <a:p>
            <a:r>
              <a:rPr lang="en-GB" dirty="0"/>
              <a:t>Navy blue PE briefs, shorts, jogging bottoms or wrap over games skirt;</a:t>
            </a:r>
          </a:p>
          <a:p>
            <a:r>
              <a:rPr lang="en-GB" dirty="0"/>
              <a:t>Light blue fleece or sweatshirt (no hooded tops);</a:t>
            </a:r>
          </a:p>
          <a:p>
            <a:r>
              <a:rPr lang="en-GB" dirty="0"/>
              <a:t>Trainers or plimsolls for outdoor PE.</a:t>
            </a:r>
          </a:p>
          <a:p>
            <a:endParaRPr lang="en-GB" dirty="0"/>
          </a:p>
          <a:p>
            <a:pPr marL="0" indent="0">
              <a:buNone/>
            </a:pPr>
            <a:r>
              <a:rPr lang="en-GB" b="1" u="sng" dirty="0"/>
              <a:t>Safety Notes</a:t>
            </a:r>
          </a:p>
          <a:p>
            <a:r>
              <a:rPr lang="en-GB" dirty="0"/>
              <a:t>Earrings should be removed during all PE activities (taped if newly pierced).</a:t>
            </a:r>
          </a:p>
          <a:p>
            <a:r>
              <a:rPr lang="en-GB" dirty="0"/>
              <a:t>All indoor PE in bare feet.</a:t>
            </a:r>
          </a:p>
          <a:p>
            <a:r>
              <a:rPr lang="en-GB" dirty="0"/>
              <a:t>Hair longer than shoulder length tied up in plain coloured band.</a:t>
            </a:r>
          </a:p>
          <a:p>
            <a:r>
              <a:rPr lang="en-GB" dirty="0"/>
              <a:t>No hooded tops allowed.</a:t>
            </a:r>
          </a:p>
        </p:txBody>
      </p:sp>
      <p:pic>
        <p:nvPicPr>
          <p:cNvPr id="4" name="Picture 3">
            <a:extLst>
              <a:ext uri="{FF2B5EF4-FFF2-40B4-BE49-F238E27FC236}">
                <a16:creationId xmlns:a16="http://schemas.microsoft.com/office/drawing/2014/main" id="{00A93540-920F-491D-BF3E-6CB927B4D1BC}"/>
              </a:ext>
            </a:extLst>
          </p:cNvPr>
          <p:cNvPicPr>
            <a:picLocks noChangeAspect="1"/>
          </p:cNvPicPr>
          <p:nvPr/>
        </p:nvPicPr>
        <p:blipFill>
          <a:blip r:embed="rId3"/>
          <a:stretch>
            <a:fillRect/>
          </a:stretch>
        </p:blipFill>
        <p:spPr>
          <a:xfrm>
            <a:off x="10179326" y="23329"/>
            <a:ext cx="2012674" cy="2790298"/>
          </a:xfrm>
          <a:prstGeom prst="rect">
            <a:avLst/>
          </a:prstGeom>
        </p:spPr>
      </p:pic>
    </p:spTree>
    <p:extLst>
      <p:ext uri="{BB962C8B-B14F-4D97-AF65-F5344CB8AC3E}">
        <p14:creationId xmlns:p14="http://schemas.microsoft.com/office/powerpoint/2010/main" val="3092953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A93540-920F-491D-BF3E-6CB927B4D1BC}"/>
              </a:ext>
            </a:extLst>
          </p:cNvPr>
          <p:cNvPicPr>
            <a:picLocks noChangeAspect="1"/>
          </p:cNvPicPr>
          <p:nvPr/>
        </p:nvPicPr>
        <p:blipFill>
          <a:blip r:embed="rId2"/>
          <a:stretch>
            <a:fillRect/>
          </a:stretch>
        </p:blipFill>
        <p:spPr>
          <a:xfrm>
            <a:off x="10179326" y="23329"/>
            <a:ext cx="2012674" cy="2790298"/>
          </a:xfrm>
          <a:prstGeom prst="rect">
            <a:avLst/>
          </a:prstGeom>
        </p:spPr>
      </p:pic>
      <p:pic>
        <p:nvPicPr>
          <p:cNvPr id="5" name="Picture 4">
            <a:extLst>
              <a:ext uri="{FF2B5EF4-FFF2-40B4-BE49-F238E27FC236}">
                <a16:creationId xmlns:a16="http://schemas.microsoft.com/office/drawing/2014/main" id="{4DAF2712-98A3-4A22-ADC1-52F2F57198EE}"/>
              </a:ext>
            </a:extLst>
          </p:cNvPr>
          <p:cNvPicPr>
            <a:picLocks noChangeAspect="1"/>
          </p:cNvPicPr>
          <p:nvPr/>
        </p:nvPicPr>
        <p:blipFill>
          <a:blip r:embed="rId3"/>
          <a:stretch>
            <a:fillRect/>
          </a:stretch>
        </p:blipFill>
        <p:spPr>
          <a:xfrm flipH="1">
            <a:off x="0" y="-45156"/>
            <a:ext cx="2012674" cy="2790298"/>
          </a:xfrm>
          <a:prstGeom prst="rect">
            <a:avLst/>
          </a:prstGeom>
        </p:spPr>
      </p:pic>
      <p:sp>
        <p:nvSpPr>
          <p:cNvPr id="2" name="Title 1">
            <a:extLst>
              <a:ext uri="{FF2B5EF4-FFF2-40B4-BE49-F238E27FC236}">
                <a16:creationId xmlns:a16="http://schemas.microsoft.com/office/drawing/2014/main" id="{F4091EA7-9880-4BDC-B1C0-A6AA6AE01AAB}"/>
              </a:ext>
            </a:extLst>
          </p:cNvPr>
          <p:cNvSpPr>
            <a:spLocks noGrp="1"/>
          </p:cNvSpPr>
          <p:nvPr>
            <p:ph type="title"/>
          </p:nvPr>
        </p:nvSpPr>
        <p:spPr>
          <a:xfrm>
            <a:off x="2656232" y="365125"/>
            <a:ext cx="7005431" cy="1325563"/>
          </a:xfrm>
        </p:spPr>
        <p:txBody>
          <a:bodyPr/>
          <a:lstStyle/>
          <a:p>
            <a:pPr algn="ctr"/>
            <a:r>
              <a:rPr lang="en-GB" b="1" dirty="0"/>
              <a:t>Equipment Needed</a:t>
            </a:r>
          </a:p>
        </p:txBody>
      </p:sp>
      <p:sp>
        <p:nvSpPr>
          <p:cNvPr id="3" name="Content Placeholder 2">
            <a:extLst>
              <a:ext uri="{FF2B5EF4-FFF2-40B4-BE49-F238E27FC236}">
                <a16:creationId xmlns:a16="http://schemas.microsoft.com/office/drawing/2014/main" id="{8BCFF191-FC26-4A09-AEDC-4C53BEFD5629}"/>
              </a:ext>
            </a:extLst>
          </p:cNvPr>
          <p:cNvSpPr>
            <a:spLocks noGrp="1"/>
          </p:cNvSpPr>
          <p:nvPr>
            <p:ph idx="1"/>
          </p:nvPr>
        </p:nvSpPr>
        <p:spPr>
          <a:xfrm>
            <a:off x="316089" y="1690688"/>
            <a:ext cx="11684000" cy="4895641"/>
          </a:xfrm>
        </p:spPr>
        <p:txBody>
          <a:bodyPr>
            <a:normAutofit lnSpcReduction="10000"/>
          </a:bodyPr>
          <a:lstStyle/>
          <a:p>
            <a:pPr marL="0" indent="0" algn="just">
              <a:buNone/>
            </a:pPr>
            <a:r>
              <a:rPr lang="en-GB" dirty="0"/>
              <a:t>              Your children will not be required to bring their own pencil </a:t>
            </a:r>
          </a:p>
          <a:p>
            <a:pPr marL="0" indent="0" algn="just">
              <a:buNone/>
            </a:pPr>
            <a:r>
              <a:rPr lang="en-GB" dirty="0"/>
              <a:t>                   cases or equipment as this will be provided for them. </a:t>
            </a:r>
          </a:p>
          <a:p>
            <a:pPr marL="0" indent="0" algn="just">
              <a:buNone/>
            </a:pPr>
            <a:endParaRPr lang="en-GB" dirty="0"/>
          </a:p>
          <a:p>
            <a:pPr marL="0" indent="0" algn="just">
              <a:buNone/>
            </a:pPr>
            <a:r>
              <a:rPr lang="en-GB" dirty="0"/>
              <a:t>PE kit will be need to be worn into school on days where PE is taught.</a:t>
            </a:r>
          </a:p>
          <a:p>
            <a:pPr marL="0" indent="0" algn="just">
              <a:buNone/>
            </a:pPr>
            <a:r>
              <a:rPr lang="en-GB" dirty="0"/>
              <a:t>Year 3 – Monday and Wednesday</a:t>
            </a:r>
          </a:p>
          <a:p>
            <a:pPr marL="0" indent="0" algn="just">
              <a:buNone/>
            </a:pPr>
            <a:r>
              <a:rPr lang="en-GB" dirty="0"/>
              <a:t>Year 4B – Tuesday and Thursday</a:t>
            </a:r>
          </a:p>
          <a:p>
            <a:pPr marL="0" indent="0" algn="just">
              <a:buNone/>
            </a:pPr>
            <a:r>
              <a:rPr lang="en-GB" dirty="0"/>
              <a:t>Year 4SA –  Thursday and Friday </a:t>
            </a:r>
          </a:p>
          <a:p>
            <a:pPr marL="0" indent="0" algn="just">
              <a:buNone/>
            </a:pPr>
            <a:endParaRPr lang="en-GB" dirty="0"/>
          </a:p>
          <a:p>
            <a:pPr marL="0" indent="0" algn="just">
              <a:buNone/>
            </a:pPr>
            <a:r>
              <a:rPr lang="en-GB" dirty="0"/>
              <a:t>Please note, children are not allowed to bring toys or fiddle toys from home. Fiddle toys will be provided where needed. </a:t>
            </a:r>
          </a:p>
        </p:txBody>
      </p:sp>
    </p:spTree>
    <p:extLst>
      <p:ext uri="{BB962C8B-B14F-4D97-AF65-F5344CB8AC3E}">
        <p14:creationId xmlns:p14="http://schemas.microsoft.com/office/powerpoint/2010/main" val="2515915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A93540-920F-491D-BF3E-6CB927B4D1BC}"/>
              </a:ext>
            </a:extLst>
          </p:cNvPr>
          <p:cNvPicPr>
            <a:picLocks noChangeAspect="1"/>
          </p:cNvPicPr>
          <p:nvPr/>
        </p:nvPicPr>
        <p:blipFill>
          <a:blip r:embed="rId2"/>
          <a:stretch>
            <a:fillRect/>
          </a:stretch>
        </p:blipFill>
        <p:spPr>
          <a:xfrm>
            <a:off x="10179326" y="23329"/>
            <a:ext cx="2012674" cy="2790298"/>
          </a:xfrm>
          <a:prstGeom prst="rect">
            <a:avLst/>
          </a:prstGeom>
        </p:spPr>
      </p:pic>
      <p:pic>
        <p:nvPicPr>
          <p:cNvPr id="5" name="Picture 4">
            <a:extLst>
              <a:ext uri="{FF2B5EF4-FFF2-40B4-BE49-F238E27FC236}">
                <a16:creationId xmlns:a16="http://schemas.microsoft.com/office/drawing/2014/main" id="{4DAF2712-98A3-4A22-ADC1-52F2F57198EE}"/>
              </a:ext>
            </a:extLst>
          </p:cNvPr>
          <p:cNvPicPr>
            <a:picLocks noChangeAspect="1"/>
          </p:cNvPicPr>
          <p:nvPr/>
        </p:nvPicPr>
        <p:blipFill>
          <a:blip r:embed="rId3"/>
          <a:stretch>
            <a:fillRect/>
          </a:stretch>
        </p:blipFill>
        <p:spPr>
          <a:xfrm flipH="1">
            <a:off x="0" y="-45155"/>
            <a:ext cx="2012674" cy="2790298"/>
          </a:xfrm>
          <a:prstGeom prst="rect">
            <a:avLst/>
          </a:prstGeom>
        </p:spPr>
      </p:pic>
      <p:sp>
        <p:nvSpPr>
          <p:cNvPr id="2" name="Title 1">
            <a:extLst>
              <a:ext uri="{FF2B5EF4-FFF2-40B4-BE49-F238E27FC236}">
                <a16:creationId xmlns:a16="http://schemas.microsoft.com/office/drawing/2014/main" id="{F4091EA7-9880-4BDC-B1C0-A6AA6AE01AAB}"/>
              </a:ext>
            </a:extLst>
          </p:cNvPr>
          <p:cNvSpPr>
            <a:spLocks noGrp="1"/>
          </p:cNvSpPr>
          <p:nvPr>
            <p:ph type="title"/>
          </p:nvPr>
        </p:nvSpPr>
        <p:spPr>
          <a:xfrm>
            <a:off x="2656232" y="365125"/>
            <a:ext cx="7005431" cy="1325563"/>
          </a:xfrm>
        </p:spPr>
        <p:txBody>
          <a:bodyPr/>
          <a:lstStyle/>
          <a:p>
            <a:pPr algn="ctr"/>
            <a:r>
              <a:rPr lang="en-GB" b="1" dirty="0"/>
              <a:t>Reading</a:t>
            </a:r>
          </a:p>
        </p:txBody>
      </p:sp>
      <p:sp>
        <p:nvSpPr>
          <p:cNvPr id="3" name="Content Placeholder 2">
            <a:extLst>
              <a:ext uri="{FF2B5EF4-FFF2-40B4-BE49-F238E27FC236}">
                <a16:creationId xmlns:a16="http://schemas.microsoft.com/office/drawing/2014/main" id="{8BCFF191-FC26-4A09-AEDC-4C53BEFD5629}"/>
              </a:ext>
            </a:extLst>
          </p:cNvPr>
          <p:cNvSpPr>
            <a:spLocks noGrp="1"/>
          </p:cNvSpPr>
          <p:nvPr>
            <p:ph idx="1"/>
          </p:nvPr>
        </p:nvSpPr>
        <p:spPr>
          <a:xfrm>
            <a:off x="496711" y="1627629"/>
            <a:ext cx="11025226" cy="4880148"/>
          </a:xfrm>
        </p:spPr>
        <p:txBody>
          <a:bodyPr>
            <a:normAutofit lnSpcReduction="10000"/>
          </a:bodyPr>
          <a:lstStyle/>
          <a:p>
            <a:pPr marL="0" indent="0" algn="just">
              <a:buNone/>
            </a:pPr>
            <a:r>
              <a:rPr lang="en-GB" dirty="0"/>
              <a:t>               Regularly listening to your child read and reading to your child </a:t>
            </a:r>
          </a:p>
          <a:p>
            <a:pPr marL="0" indent="0" algn="just">
              <a:buNone/>
            </a:pPr>
            <a:r>
              <a:rPr lang="en-GB" dirty="0"/>
              <a:t>                         will benefit them. Through reading, children can:</a:t>
            </a:r>
          </a:p>
          <a:p>
            <a:pPr algn="just"/>
            <a:r>
              <a:rPr lang="en-GB" dirty="0"/>
              <a:t>Develop their sense of self</a:t>
            </a:r>
          </a:p>
          <a:p>
            <a:pPr algn="just"/>
            <a:r>
              <a:rPr lang="en-GB" dirty="0"/>
              <a:t>Improve emotional literacy</a:t>
            </a:r>
          </a:p>
          <a:p>
            <a:pPr algn="just"/>
            <a:r>
              <a:rPr lang="en-GB" dirty="0"/>
              <a:t>Develop empathy</a:t>
            </a:r>
          </a:p>
          <a:p>
            <a:pPr marL="0" indent="0" algn="just">
              <a:buNone/>
            </a:pPr>
            <a:endParaRPr lang="en-GB" dirty="0"/>
          </a:p>
          <a:p>
            <a:pPr marL="0" indent="0" algn="just">
              <a:buNone/>
            </a:pPr>
            <a:r>
              <a:rPr lang="en-GB" dirty="0"/>
              <a:t>At Chalk Ridge, the expectation is that children are listened to at home at least 5 times a week. For every five reads, the children will also receive a raffle ticket towards winning their own book to keep. Reading records need to be in school everyday and children will be given the opportunity to change their reading books weekly.</a:t>
            </a:r>
          </a:p>
          <a:p>
            <a:pPr marL="0" indent="0">
              <a:buNone/>
            </a:pPr>
            <a:endParaRPr lang="en-GB" dirty="0"/>
          </a:p>
        </p:txBody>
      </p:sp>
    </p:spTree>
    <p:extLst>
      <p:ext uri="{BB962C8B-B14F-4D97-AF65-F5344CB8AC3E}">
        <p14:creationId xmlns:p14="http://schemas.microsoft.com/office/powerpoint/2010/main" val="4039962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1EA7-9880-4BDC-B1C0-A6AA6AE01AAB}"/>
              </a:ext>
            </a:extLst>
          </p:cNvPr>
          <p:cNvSpPr>
            <a:spLocks noGrp="1"/>
          </p:cNvSpPr>
          <p:nvPr>
            <p:ph type="title"/>
          </p:nvPr>
        </p:nvSpPr>
        <p:spPr>
          <a:xfrm>
            <a:off x="2656232" y="365125"/>
            <a:ext cx="7005431" cy="1325563"/>
          </a:xfrm>
        </p:spPr>
        <p:txBody>
          <a:bodyPr/>
          <a:lstStyle/>
          <a:p>
            <a:pPr algn="ctr"/>
            <a:r>
              <a:rPr lang="en-GB" b="1" dirty="0"/>
              <a:t>Reading Records</a:t>
            </a:r>
          </a:p>
        </p:txBody>
      </p:sp>
      <p:pic>
        <p:nvPicPr>
          <p:cNvPr id="4" name="Picture 3">
            <a:extLst>
              <a:ext uri="{FF2B5EF4-FFF2-40B4-BE49-F238E27FC236}">
                <a16:creationId xmlns:a16="http://schemas.microsoft.com/office/drawing/2014/main" id="{00A93540-920F-491D-BF3E-6CB927B4D1BC}"/>
              </a:ext>
            </a:extLst>
          </p:cNvPr>
          <p:cNvPicPr>
            <a:picLocks noChangeAspect="1"/>
          </p:cNvPicPr>
          <p:nvPr/>
        </p:nvPicPr>
        <p:blipFill>
          <a:blip r:embed="rId2"/>
          <a:stretch>
            <a:fillRect/>
          </a:stretch>
        </p:blipFill>
        <p:spPr>
          <a:xfrm>
            <a:off x="10179326" y="23329"/>
            <a:ext cx="2012674" cy="2790298"/>
          </a:xfrm>
          <a:prstGeom prst="rect">
            <a:avLst/>
          </a:prstGeom>
        </p:spPr>
      </p:pic>
      <p:pic>
        <p:nvPicPr>
          <p:cNvPr id="5" name="Picture 4">
            <a:extLst>
              <a:ext uri="{FF2B5EF4-FFF2-40B4-BE49-F238E27FC236}">
                <a16:creationId xmlns:a16="http://schemas.microsoft.com/office/drawing/2014/main" id="{4DAF2712-98A3-4A22-ADC1-52F2F57198EE}"/>
              </a:ext>
            </a:extLst>
          </p:cNvPr>
          <p:cNvPicPr>
            <a:picLocks noChangeAspect="1"/>
          </p:cNvPicPr>
          <p:nvPr/>
        </p:nvPicPr>
        <p:blipFill>
          <a:blip r:embed="rId3"/>
          <a:stretch>
            <a:fillRect/>
          </a:stretch>
        </p:blipFill>
        <p:spPr>
          <a:xfrm flipH="1">
            <a:off x="0" y="0"/>
            <a:ext cx="2012674" cy="2790298"/>
          </a:xfrm>
          <a:prstGeom prst="rect">
            <a:avLst/>
          </a:prstGeom>
        </p:spPr>
      </p:pic>
      <p:sp>
        <p:nvSpPr>
          <p:cNvPr id="10" name="TextBox 9">
            <a:extLst>
              <a:ext uri="{FF2B5EF4-FFF2-40B4-BE49-F238E27FC236}">
                <a16:creationId xmlns:a16="http://schemas.microsoft.com/office/drawing/2014/main" id="{A6AC93F5-CAA2-4C9C-95A5-E50270163C4B}"/>
              </a:ext>
            </a:extLst>
          </p:cNvPr>
          <p:cNvSpPr txBox="1"/>
          <p:nvPr/>
        </p:nvSpPr>
        <p:spPr>
          <a:xfrm>
            <a:off x="574808" y="4554787"/>
            <a:ext cx="3784209"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t>Date </a:t>
            </a:r>
          </a:p>
          <a:p>
            <a:endParaRPr lang="en-GB" sz="2800" dirty="0"/>
          </a:p>
          <a:p>
            <a:r>
              <a:rPr lang="en-GB" sz="2800" dirty="0"/>
              <a:t>Name of book/Page no.</a:t>
            </a:r>
          </a:p>
          <a:p>
            <a:endParaRPr lang="en-GB" sz="2800" dirty="0"/>
          </a:p>
          <a:p>
            <a:r>
              <a:rPr lang="en-GB" sz="2800" dirty="0"/>
              <a:t>Comments</a:t>
            </a:r>
          </a:p>
        </p:txBody>
      </p:sp>
      <p:pic>
        <p:nvPicPr>
          <p:cNvPr id="11" name="Picture 10" descr="IMG_8170.jpg">
            <a:extLst>
              <a:ext uri="{FF2B5EF4-FFF2-40B4-BE49-F238E27FC236}">
                <a16:creationId xmlns:a16="http://schemas.microsoft.com/office/drawing/2014/main" id="{AB3A3725-2F70-4ABF-94CC-9B344794866C}"/>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rot="5400000">
            <a:off x="1157062" y="1358218"/>
            <a:ext cx="3359397" cy="2666940"/>
          </a:xfrm>
          <a:prstGeom prst="rect">
            <a:avLst/>
          </a:prstGeom>
          <a:noFill/>
          <a:ln>
            <a:noFill/>
          </a:ln>
        </p:spPr>
      </p:pic>
      <p:pic>
        <p:nvPicPr>
          <p:cNvPr id="12" name="Picture 11" descr="IMG_8171.jpg">
            <a:extLst>
              <a:ext uri="{FF2B5EF4-FFF2-40B4-BE49-F238E27FC236}">
                <a16:creationId xmlns:a16="http://schemas.microsoft.com/office/drawing/2014/main" id="{84FA80C2-B288-4AD9-9DA6-158FA93475FD}"/>
              </a:ext>
            </a:extLst>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967230" y="1796677"/>
            <a:ext cx="5731510" cy="4298315"/>
          </a:xfrm>
          <a:prstGeom prst="rect">
            <a:avLst/>
          </a:prstGeom>
          <a:noFill/>
          <a:ln>
            <a:noFill/>
          </a:ln>
        </p:spPr>
      </p:pic>
    </p:spTree>
    <p:extLst>
      <p:ext uri="{BB962C8B-B14F-4D97-AF65-F5344CB8AC3E}">
        <p14:creationId xmlns:p14="http://schemas.microsoft.com/office/powerpoint/2010/main" val="4083775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1EA7-9880-4BDC-B1C0-A6AA6AE01AAB}"/>
              </a:ext>
            </a:extLst>
          </p:cNvPr>
          <p:cNvSpPr>
            <a:spLocks noGrp="1"/>
          </p:cNvSpPr>
          <p:nvPr>
            <p:ph type="title"/>
          </p:nvPr>
        </p:nvSpPr>
        <p:spPr>
          <a:xfrm>
            <a:off x="2656232" y="365125"/>
            <a:ext cx="7005431" cy="1325563"/>
          </a:xfrm>
        </p:spPr>
        <p:txBody>
          <a:bodyPr/>
          <a:lstStyle/>
          <a:p>
            <a:pPr algn="ctr"/>
            <a:r>
              <a:rPr lang="en-GB" b="1" dirty="0"/>
              <a:t>Spellings</a:t>
            </a:r>
          </a:p>
        </p:txBody>
      </p:sp>
      <p:pic>
        <p:nvPicPr>
          <p:cNvPr id="4" name="Picture 3">
            <a:extLst>
              <a:ext uri="{FF2B5EF4-FFF2-40B4-BE49-F238E27FC236}">
                <a16:creationId xmlns:a16="http://schemas.microsoft.com/office/drawing/2014/main" id="{00A93540-920F-491D-BF3E-6CB927B4D1BC}"/>
              </a:ext>
            </a:extLst>
          </p:cNvPr>
          <p:cNvPicPr>
            <a:picLocks noChangeAspect="1"/>
          </p:cNvPicPr>
          <p:nvPr/>
        </p:nvPicPr>
        <p:blipFill>
          <a:blip r:embed="rId2"/>
          <a:stretch>
            <a:fillRect/>
          </a:stretch>
        </p:blipFill>
        <p:spPr>
          <a:xfrm>
            <a:off x="10179326" y="23329"/>
            <a:ext cx="2012674" cy="2790298"/>
          </a:xfrm>
          <a:prstGeom prst="rect">
            <a:avLst/>
          </a:prstGeom>
        </p:spPr>
      </p:pic>
      <p:pic>
        <p:nvPicPr>
          <p:cNvPr id="5" name="Picture 4">
            <a:extLst>
              <a:ext uri="{FF2B5EF4-FFF2-40B4-BE49-F238E27FC236}">
                <a16:creationId xmlns:a16="http://schemas.microsoft.com/office/drawing/2014/main" id="{4DAF2712-98A3-4A22-ADC1-52F2F57198EE}"/>
              </a:ext>
            </a:extLst>
          </p:cNvPr>
          <p:cNvPicPr>
            <a:picLocks noChangeAspect="1"/>
          </p:cNvPicPr>
          <p:nvPr/>
        </p:nvPicPr>
        <p:blipFill>
          <a:blip r:embed="rId3"/>
          <a:stretch>
            <a:fillRect/>
          </a:stretch>
        </p:blipFill>
        <p:spPr>
          <a:xfrm flipH="1">
            <a:off x="0" y="0"/>
            <a:ext cx="2012674" cy="2790298"/>
          </a:xfrm>
          <a:prstGeom prst="rect">
            <a:avLst/>
          </a:prstGeom>
        </p:spPr>
      </p:pic>
      <p:sp>
        <p:nvSpPr>
          <p:cNvPr id="11" name="Content Placeholder 2">
            <a:extLst>
              <a:ext uri="{FF2B5EF4-FFF2-40B4-BE49-F238E27FC236}">
                <a16:creationId xmlns:a16="http://schemas.microsoft.com/office/drawing/2014/main" id="{3B4D4B1D-4D93-43E5-A733-E48D7548489F}"/>
              </a:ext>
            </a:extLst>
          </p:cNvPr>
          <p:cNvSpPr>
            <a:spLocks noGrp="1"/>
          </p:cNvSpPr>
          <p:nvPr>
            <p:ph idx="1"/>
          </p:nvPr>
        </p:nvSpPr>
        <p:spPr>
          <a:xfrm>
            <a:off x="901147" y="1900130"/>
            <a:ext cx="10515600" cy="4628255"/>
          </a:xfrm>
        </p:spPr>
        <p:txBody>
          <a:bodyPr>
            <a:normAutofit/>
          </a:bodyPr>
          <a:lstStyle/>
          <a:p>
            <a:pPr marL="0" indent="0" algn="ctr">
              <a:buNone/>
            </a:pPr>
            <a:r>
              <a:rPr lang="en-GB" sz="3200" dirty="0"/>
              <a:t>Children will be sent home up to 10 spellings a week.</a:t>
            </a:r>
            <a:br>
              <a:rPr lang="en-GB" sz="3200" dirty="0"/>
            </a:br>
            <a:r>
              <a:rPr lang="en-GB" sz="3200" dirty="0"/>
              <a:t>These will be taught and practised at school but also need</a:t>
            </a:r>
            <a:br>
              <a:rPr lang="en-GB" sz="3200" dirty="0"/>
            </a:br>
            <a:r>
              <a:rPr lang="en-GB" sz="3200" dirty="0"/>
              <a:t>to be regularly practised at home.</a:t>
            </a:r>
          </a:p>
          <a:p>
            <a:pPr marL="0" indent="0">
              <a:buNone/>
            </a:pPr>
            <a:endParaRPr lang="en-GB" sz="3200" dirty="0"/>
          </a:p>
          <a:p>
            <a:pPr marL="0" indent="0" algn="ctr">
              <a:buNone/>
            </a:pPr>
            <a:r>
              <a:rPr lang="en-GB" sz="3200" dirty="0"/>
              <a:t>By the end of Year 4, children should be correctly spelling the Year 3 and 4 spellings words. The children should have a copy of these words stuck in their reading records for your access.</a:t>
            </a:r>
          </a:p>
        </p:txBody>
      </p:sp>
    </p:spTree>
    <p:extLst>
      <p:ext uri="{BB962C8B-B14F-4D97-AF65-F5344CB8AC3E}">
        <p14:creationId xmlns:p14="http://schemas.microsoft.com/office/powerpoint/2010/main" val="1649155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4FF079-C86E-4FF2-AC7C-F4B3CCDCE232}"/>
              </a:ext>
            </a:extLst>
          </p:cNvPr>
          <p:cNvPicPr>
            <a:picLocks noChangeAspect="1"/>
          </p:cNvPicPr>
          <p:nvPr/>
        </p:nvPicPr>
        <p:blipFill>
          <a:blip r:embed="rId2"/>
          <a:stretch>
            <a:fillRect/>
          </a:stretch>
        </p:blipFill>
        <p:spPr>
          <a:xfrm flipH="1">
            <a:off x="152400" y="152400"/>
            <a:ext cx="2012674" cy="2790298"/>
          </a:xfrm>
          <a:prstGeom prst="rect">
            <a:avLst/>
          </a:prstGeom>
        </p:spPr>
      </p:pic>
      <p:pic>
        <p:nvPicPr>
          <p:cNvPr id="5" name="Picture 4">
            <a:extLst>
              <a:ext uri="{FF2B5EF4-FFF2-40B4-BE49-F238E27FC236}">
                <a16:creationId xmlns:a16="http://schemas.microsoft.com/office/drawing/2014/main" id="{2EF72296-E394-4715-B853-1C7554FBD38E}"/>
              </a:ext>
            </a:extLst>
          </p:cNvPr>
          <p:cNvPicPr>
            <a:picLocks noChangeAspect="1"/>
          </p:cNvPicPr>
          <p:nvPr/>
        </p:nvPicPr>
        <p:blipFill>
          <a:blip r:embed="rId3"/>
          <a:stretch>
            <a:fillRect/>
          </a:stretch>
        </p:blipFill>
        <p:spPr>
          <a:xfrm>
            <a:off x="10179326" y="23329"/>
            <a:ext cx="2012674" cy="2790298"/>
          </a:xfrm>
          <a:prstGeom prst="rect">
            <a:avLst/>
          </a:prstGeom>
        </p:spPr>
      </p:pic>
      <p:sp>
        <p:nvSpPr>
          <p:cNvPr id="6" name="Title 1">
            <a:extLst>
              <a:ext uri="{FF2B5EF4-FFF2-40B4-BE49-F238E27FC236}">
                <a16:creationId xmlns:a16="http://schemas.microsoft.com/office/drawing/2014/main" id="{650E435F-81B9-4FBD-B58E-DD6B109A0BDA}"/>
              </a:ext>
            </a:extLst>
          </p:cNvPr>
          <p:cNvSpPr>
            <a:spLocks noGrp="1"/>
          </p:cNvSpPr>
          <p:nvPr>
            <p:ph type="title"/>
          </p:nvPr>
        </p:nvSpPr>
        <p:spPr>
          <a:xfrm>
            <a:off x="2656232" y="365125"/>
            <a:ext cx="7005431" cy="1325563"/>
          </a:xfrm>
        </p:spPr>
        <p:txBody>
          <a:bodyPr/>
          <a:lstStyle/>
          <a:p>
            <a:pPr algn="ctr"/>
            <a:r>
              <a:rPr lang="en-US" b="1" dirty="0"/>
              <a:t>Key Reading Texts</a:t>
            </a:r>
            <a:endParaRPr lang="en-GB" b="1" dirty="0"/>
          </a:p>
        </p:txBody>
      </p:sp>
      <p:sp>
        <p:nvSpPr>
          <p:cNvPr id="7" name="Title 1">
            <a:extLst>
              <a:ext uri="{FF2B5EF4-FFF2-40B4-BE49-F238E27FC236}">
                <a16:creationId xmlns:a16="http://schemas.microsoft.com/office/drawing/2014/main" id="{3C4DB410-62A6-4AC4-913E-51AE9ABA0818}"/>
              </a:ext>
            </a:extLst>
          </p:cNvPr>
          <p:cNvSpPr txBox="1">
            <a:spLocks/>
          </p:cNvSpPr>
          <p:nvPr/>
        </p:nvSpPr>
        <p:spPr>
          <a:xfrm>
            <a:off x="2593284" y="1902441"/>
            <a:ext cx="70054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b="1" dirty="0"/>
          </a:p>
        </p:txBody>
      </p:sp>
      <p:sp>
        <p:nvSpPr>
          <p:cNvPr id="8" name="Rectangle 7">
            <a:extLst>
              <a:ext uri="{FF2B5EF4-FFF2-40B4-BE49-F238E27FC236}">
                <a16:creationId xmlns:a16="http://schemas.microsoft.com/office/drawing/2014/main" id="{F138FED5-C747-4B44-84C2-DF3C67081FA5}"/>
              </a:ext>
            </a:extLst>
          </p:cNvPr>
          <p:cNvSpPr/>
          <p:nvPr/>
        </p:nvSpPr>
        <p:spPr>
          <a:xfrm>
            <a:off x="1524401" y="1749451"/>
            <a:ext cx="9528298" cy="1815882"/>
          </a:xfrm>
          <a:prstGeom prst="rect">
            <a:avLst/>
          </a:prstGeom>
        </p:spPr>
        <p:txBody>
          <a:bodyPr wrap="square">
            <a:spAutoFit/>
          </a:bodyPr>
          <a:lstStyle/>
          <a:p>
            <a:r>
              <a:rPr lang="en-GB" sz="2800" dirty="0"/>
              <a:t>We ensure that the children are exposed to a variety of genres and text types throughout the year. This can be through: Guided Reading sessions, English learning journey books, topic books and story time. </a:t>
            </a:r>
          </a:p>
        </p:txBody>
      </p:sp>
      <p:pic>
        <p:nvPicPr>
          <p:cNvPr id="9" name="Picture 8">
            <a:extLst>
              <a:ext uri="{FF2B5EF4-FFF2-40B4-BE49-F238E27FC236}">
                <a16:creationId xmlns:a16="http://schemas.microsoft.com/office/drawing/2014/main" id="{4CC6596D-E85A-4DC9-A85A-1944CDB05731}"/>
              </a:ext>
            </a:extLst>
          </p:cNvPr>
          <p:cNvPicPr>
            <a:picLocks noChangeAspect="1"/>
          </p:cNvPicPr>
          <p:nvPr/>
        </p:nvPicPr>
        <p:blipFill>
          <a:blip r:embed="rId4"/>
          <a:stretch>
            <a:fillRect/>
          </a:stretch>
        </p:blipFill>
        <p:spPr>
          <a:xfrm>
            <a:off x="1855433" y="3857811"/>
            <a:ext cx="2237173" cy="2812810"/>
          </a:xfrm>
          <a:prstGeom prst="rect">
            <a:avLst/>
          </a:prstGeom>
        </p:spPr>
      </p:pic>
      <p:pic>
        <p:nvPicPr>
          <p:cNvPr id="10" name="Picture 9">
            <a:extLst>
              <a:ext uri="{FF2B5EF4-FFF2-40B4-BE49-F238E27FC236}">
                <a16:creationId xmlns:a16="http://schemas.microsoft.com/office/drawing/2014/main" id="{A91B65B1-9417-41F2-B180-4B5D9EC022E5}"/>
              </a:ext>
            </a:extLst>
          </p:cNvPr>
          <p:cNvPicPr>
            <a:picLocks noChangeAspect="1"/>
          </p:cNvPicPr>
          <p:nvPr/>
        </p:nvPicPr>
        <p:blipFill>
          <a:blip r:embed="rId5"/>
          <a:stretch>
            <a:fillRect/>
          </a:stretch>
        </p:blipFill>
        <p:spPr>
          <a:xfrm>
            <a:off x="4738658" y="3850639"/>
            <a:ext cx="2345127" cy="2848834"/>
          </a:xfrm>
          <a:prstGeom prst="rect">
            <a:avLst/>
          </a:prstGeom>
        </p:spPr>
      </p:pic>
      <p:pic>
        <p:nvPicPr>
          <p:cNvPr id="11" name="Picture 10">
            <a:extLst>
              <a:ext uri="{FF2B5EF4-FFF2-40B4-BE49-F238E27FC236}">
                <a16:creationId xmlns:a16="http://schemas.microsoft.com/office/drawing/2014/main" id="{C4D9FF67-C5F7-406B-9013-DBD5A422DB55}"/>
              </a:ext>
            </a:extLst>
          </p:cNvPr>
          <p:cNvPicPr>
            <a:picLocks noChangeAspect="1"/>
          </p:cNvPicPr>
          <p:nvPr/>
        </p:nvPicPr>
        <p:blipFill>
          <a:blip r:embed="rId6"/>
          <a:stretch>
            <a:fillRect/>
          </a:stretch>
        </p:blipFill>
        <p:spPr>
          <a:xfrm>
            <a:off x="7729837" y="3846819"/>
            <a:ext cx="2239786" cy="2782415"/>
          </a:xfrm>
          <a:prstGeom prst="rect">
            <a:avLst/>
          </a:prstGeom>
        </p:spPr>
      </p:pic>
    </p:spTree>
    <p:extLst>
      <p:ext uri="{BB962C8B-B14F-4D97-AF65-F5344CB8AC3E}">
        <p14:creationId xmlns:p14="http://schemas.microsoft.com/office/powerpoint/2010/main" val="2406975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601</TotalTime>
  <Words>1457</Words>
  <Application>Microsoft Office PowerPoint</Application>
  <PresentationFormat>Widescreen</PresentationFormat>
  <Paragraphs>168</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Letter-join Plus 2</vt:lpstr>
      <vt:lpstr>Segoe UI Light</vt:lpstr>
      <vt:lpstr>Office Theme</vt:lpstr>
      <vt:lpstr>Year 3 and 4 Parent Workshop</vt:lpstr>
      <vt:lpstr>Drop off and Pick up</vt:lpstr>
      <vt:lpstr>School Uniform</vt:lpstr>
      <vt:lpstr>PE School Uniform</vt:lpstr>
      <vt:lpstr>Equipment Needed</vt:lpstr>
      <vt:lpstr>Reading</vt:lpstr>
      <vt:lpstr>Reading Records</vt:lpstr>
      <vt:lpstr>Spellings</vt:lpstr>
      <vt:lpstr>Key Reading Texts</vt:lpstr>
      <vt:lpstr>Times Tables Rock Stars</vt:lpstr>
      <vt:lpstr>Year 3 </vt:lpstr>
      <vt:lpstr>PowerPoint Presentation</vt:lpstr>
      <vt:lpstr>PowerPoint Presentation</vt:lpstr>
      <vt:lpstr>PowerPoint Presentation</vt:lpstr>
      <vt:lpstr>PowerPoint Presentation</vt:lpstr>
      <vt:lpstr>PowerPoint Presentation</vt:lpstr>
      <vt:lpstr>Year 4 </vt:lpstr>
      <vt:lpstr>4B </vt:lpstr>
      <vt:lpstr>4SA</vt:lpstr>
      <vt:lpstr>Our Autumn Curriculum Information Overview</vt:lpstr>
      <vt:lpstr>Home Learning</vt:lpstr>
      <vt:lpstr>Key Dates This Term</vt:lpstr>
      <vt:lpstr>School Development Plan  </vt:lpstr>
      <vt:lpstr>School Development Plan  </vt:lpstr>
      <vt:lpstr>School Development Plan  </vt:lpstr>
      <vt:lpstr>School Development Plan  </vt:lpstr>
      <vt:lpstr>   School Development Plan 23-24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5 and 6 Parent Workshop</dc:title>
  <dc:creator>H Burns</dc:creator>
  <cp:lastModifiedBy>Sue Jackson</cp:lastModifiedBy>
  <cp:revision>58</cp:revision>
  <cp:lastPrinted>2023-09-12T14:00:15Z</cp:lastPrinted>
  <dcterms:created xsi:type="dcterms:W3CDTF">2022-09-07T15:31:06Z</dcterms:created>
  <dcterms:modified xsi:type="dcterms:W3CDTF">2023-09-12T15:24:52Z</dcterms:modified>
</cp:coreProperties>
</file>