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90" r:id="rId3"/>
    <p:sldId id="257" r:id="rId4"/>
    <p:sldId id="270" r:id="rId5"/>
    <p:sldId id="258" r:id="rId6"/>
    <p:sldId id="294" r:id="rId7"/>
    <p:sldId id="295" r:id="rId8"/>
    <p:sldId id="287" r:id="rId9"/>
    <p:sldId id="269" r:id="rId10"/>
    <p:sldId id="259" r:id="rId11"/>
    <p:sldId id="260" r:id="rId12"/>
    <p:sldId id="282" r:id="rId13"/>
    <p:sldId id="292" r:id="rId14"/>
    <p:sldId id="288" r:id="rId15"/>
    <p:sldId id="285" r:id="rId16"/>
    <p:sldId id="291" r:id="rId17"/>
    <p:sldId id="293" r:id="rId18"/>
    <p:sldId id="296" r:id="rId19"/>
    <p:sldId id="272" r:id="rId20"/>
    <p:sldId id="286" r:id="rId21"/>
    <p:sldId id="284" r:id="rId22"/>
    <p:sldId id="265" r:id="rId23"/>
    <p:sldId id="267" r:id="rId24"/>
    <p:sldId id="268" r:id="rId25"/>
    <p:sldId id="276" r:id="rId26"/>
    <p:sldId id="277" r:id="rId27"/>
    <p:sldId id="298" r:id="rId28"/>
    <p:sldId id="299" r:id="rId29"/>
    <p:sldId id="300" r:id="rId30"/>
    <p:sldId id="301" r:id="rId31"/>
    <p:sldId id="302" r:id="rId32"/>
    <p:sldId id="303" r:id="rId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31027E-9AF9-4565-B095-649821BCA977}">
          <p14:sldIdLst>
            <p14:sldId id="256"/>
            <p14:sldId id="290"/>
            <p14:sldId id="257"/>
            <p14:sldId id="270"/>
            <p14:sldId id="258"/>
            <p14:sldId id="294"/>
            <p14:sldId id="295"/>
            <p14:sldId id="287"/>
            <p14:sldId id="269"/>
            <p14:sldId id="259"/>
            <p14:sldId id="260"/>
            <p14:sldId id="282"/>
            <p14:sldId id="292"/>
            <p14:sldId id="288"/>
            <p14:sldId id="285"/>
            <p14:sldId id="291"/>
            <p14:sldId id="293"/>
            <p14:sldId id="296"/>
            <p14:sldId id="272"/>
            <p14:sldId id="286"/>
            <p14:sldId id="284"/>
            <p14:sldId id="265"/>
            <p14:sldId id="267"/>
            <p14:sldId id="268"/>
            <p14:sldId id="276"/>
            <p14:sldId id="277"/>
            <p14:sldId id="298"/>
            <p14:sldId id="299"/>
            <p14:sldId id="300"/>
            <p14:sldId id="301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E177-6136-4AFC-8671-8646EC712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BB24F-9BA5-42EE-A941-B48881261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F2BC4-2250-4CF4-B5E0-018C653B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E80C5-7302-4343-8E3A-B2C88D58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04121-0B6B-4C8B-A903-D6D4F27C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2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9EF1-4097-4CD5-91CD-1FB69C39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AB5F7-7A49-4C75-8E35-A90CA194F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75066-3B1E-4C1E-B8F6-B24AE235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17E6B-D77B-4840-9F67-FC117DAF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C3DB7-B533-42AC-A753-878080F6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4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454FD8-1C9A-4336-AA7F-4294610C7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99C4F-44B7-4375-A318-6E5A6D946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FB92E-0155-49BD-B608-C162256E8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B6A89-BF13-4FE5-8677-25BE5605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731C8-1C09-44C0-9675-9BAF0E0C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5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A276-008B-44C0-9E8E-B1E4AAFC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93297-CD6A-4C81-BD63-1AA533EA5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C6CE1-C988-43A9-A86C-BD770B8A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762A0-F4DC-4DFA-B9C1-5812D548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83C15-000B-4235-99F8-ACB1CA5B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5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33B1C-0D05-4302-A4A9-912D3F0D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5AE19-FC74-41F7-94E5-13A0D9A39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A793-546F-4C57-8648-5F3A7978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63525-1CD1-426F-A0DF-1908170B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8A8DF-65E8-49B4-A0CE-DABB8060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8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04B5-3F30-44F3-AF0D-E7AE3DEA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310B4-B380-4172-A3F9-55235A521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B76EC-8DBF-4952-9EAE-4D566DBB3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F40A4-25A9-47C8-BBAB-4FB57C8E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403F0-9E05-4D43-97E6-8C3FFA76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DFE75-DC16-4DCC-925F-525A40A7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58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D0C4-4925-4D84-88CB-1634CBA1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26F4A-0F5D-4D54-AAA5-B93CD7BB0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EDE1C-B84B-4AEE-847E-BCD3D453C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4DAF5-3DD1-46C9-9D4B-216F32640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8F8B96-21EF-4DCF-8031-2C8FE6BAD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88472-C096-4EE3-845F-0F8B7512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5827A2-3A63-44B9-BF8F-58FDAD93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D2FFC-5ACB-4EC0-829E-C0577821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7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F6D8-CB5E-4443-9938-886972EC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B061C-3222-4237-945F-BDDDB038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787CC-10F3-4384-A9A6-7D733F69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01302-0409-4837-9DE4-9C14953F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6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A9888-6457-4EA0-9B7A-C31C7FFD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8A07C-38BF-41F0-8D10-E1355934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2730A-BCD0-432E-8359-235252803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0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4C44-6807-4D40-AB2D-25D1AE1F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A410-6F74-40A5-9928-45D9BFF9B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5EF81-BF5B-441A-964C-C1D66F2D6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6B904-9543-44FF-A2AF-0E6EB46B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EAF81-8D18-4C31-B81A-3879E424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E8E6F-E3AD-4A05-863F-08117C7C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1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2008-8076-4A3C-ABD4-254A93E9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F48300-1E6F-4D0D-BDD4-5E39AEEE2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4452F-98DF-4173-B6B1-653CCD83F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442A-9076-4CA0-8E42-9B1F81F9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23B52-DC31-4B09-B1D5-342E88AA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5EEF9-35D2-48D7-82E8-F9D03905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14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6331D-14FB-45E3-B8B0-CC9E9C53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84D00-8152-4DEA-8631-2429F1151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9A01B-5080-4BFA-8605-31FD8F853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3A3C5-4505-4562-88C3-360504BAB3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E95CC-7D1F-4F25-8526-4409C772C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99367-2868-48B2-967D-E22F64791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4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.relf@chalkridgepri.hants.sch.uk" TargetMode="External"/><Relationship Id="rId7" Type="http://schemas.openxmlformats.org/officeDocument/2006/relationships/image" Target="../media/image1.png"/><Relationship Id="rId2" Type="http://schemas.openxmlformats.org/officeDocument/2006/relationships/hyperlink" Target="mailto:m.perry@chalkridgepri.hants.sch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.green@chalkridgepri.hants.sch.uk" TargetMode="External"/><Relationship Id="rId5" Type="http://schemas.openxmlformats.org/officeDocument/2006/relationships/hyperlink" Target="mailto:r.lyddy@chalkridge.hants.sch.uk" TargetMode="External"/><Relationship Id="rId4" Type="http://schemas.openxmlformats.org/officeDocument/2006/relationships/hyperlink" Target="mailto:a.taylor@chalkridgepri.hants.sch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ttrockstar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2A36-2EB7-4475-A19F-F9590F557E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Year 5 and 6 Parent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712AA-9270-4A0B-B3DC-F9C81F9D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78275"/>
          </a:xfrm>
        </p:spPr>
        <p:txBody>
          <a:bodyPr>
            <a:normAutofit fontScale="77500" lnSpcReduction="20000"/>
          </a:bodyPr>
          <a:lstStyle/>
          <a:p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Year 5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Miss Perry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m.perry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@chalkridgepri.hants.sch.uk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Miss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Relf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l.relf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@chalkridgepri.hants.sch.uk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Mrs Taylor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a.taylor@chalkridgepri.hants.sch.uk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Year 6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Mr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Lyddy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r.lyddy@chalkridgepri.hants.sch.uk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Mr Green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t.green@chalkridgepri.hants.sch.uk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Letter-join Plus 2" panose="0200050500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1EB46-E5AA-4EDE-BC61-EA69C860F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1663" y="246728"/>
            <a:ext cx="2012674" cy="279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B82144-75AF-4FF9-A8F8-A641F54A6D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43558" y="465665"/>
            <a:ext cx="2012674" cy="27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337" y="1627629"/>
            <a:ext cx="10515600" cy="48801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dirty="0"/>
              <a:t>Regularly listening to your child read and reading to your child will benefit them. Through reading, children can:</a:t>
            </a:r>
          </a:p>
          <a:p>
            <a:pPr algn="just"/>
            <a:r>
              <a:rPr lang="en-GB" dirty="0"/>
              <a:t>Develop their sense of self</a:t>
            </a:r>
          </a:p>
          <a:p>
            <a:pPr algn="just"/>
            <a:r>
              <a:rPr lang="en-GB" dirty="0"/>
              <a:t>Improve emotional literacy</a:t>
            </a:r>
          </a:p>
          <a:p>
            <a:pPr algn="just"/>
            <a:r>
              <a:rPr lang="en-GB" dirty="0"/>
              <a:t>Develop empathy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At Chalk Ridge, the expectation is that children are listened to at home at least 5 times a week. For every five reads, the children will also receive a raffle ticket towards winning their own book to keep. Planners need to be in school everyday and children will be given the opportunity to change their reading books weekly.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96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Planners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4417"/>
            <a:ext cx="10515600" cy="363254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29B62A-D979-4E5E-964D-E19458550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383" y="1591931"/>
            <a:ext cx="7005431" cy="5144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11B1E-14A4-468E-A3B8-6F927584E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71" y="1794748"/>
            <a:ext cx="3208912" cy="43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7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284" y="-11484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Key events this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095" y="1279266"/>
            <a:ext cx="9501809" cy="4299468"/>
          </a:xfrm>
        </p:spPr>
        <p:txBody>
          <a:bodyPr>
            <a:noAutofit/>
          </a:bodyPr>
          <a:lstStyle/>
          <a:p>
            <a:r>
              <a:rPr lang="en-GB" sz="2000" dirty="0"/>
              <a:t>Photographer in school on Thursday 14</a:t>
            </a:r>
            <a:r>
              <a:rPr lang="en-GB" sz="2000" baseline="30000" dirty="0"/>
              <a:t>th</a:t>
            </a:r>
            <a:r>
              <a:rPr lang="en-GB" sz="2000" dirty="0"/>
              <a:t> September</a:t>
            </a:r>
          </a:p>
          <a:p>
            <a:r>
              <a:rPr lang="en-GB" sz="2000" dirty="0"/>
              <a:t>School census day on Thursday 5</a:t>
            </a:r>
            <a:r>
              <a:rPr lang="en-GB" sz="2000" baseline="30000" dirty="0"/>
              <a:t>th</a:t>
            </a:r>
            <a:r>
              <a:rPr lang="en-GB" sz="2000" dirty="0"/>
              <a:t> October – We encourage children to have a hot school dinner!</a:t>
            </a:r>
          </a:p>
          <a:p>
            <a:r>
              <a:rPr lang="en-GB" sz="2000" dirty="0"/>
              <a:t>Fire safety talk 9</a:t>
            </a:r>
            <a:r>
              <a:rPr lang="en-GB" sz="2000" baseline="30000" dirty="0"/>
              <a:t>th</a:t>
            </a:r>
            <a:r>
              <a:rPr lang="en-GB" sz="2000" dirty="0"/>
              <a:t> October</a:t>
            </a:r>
          </a:p>
          <a:p>
            <a:r>
              <a:rPr lang="en-GB" sz="2000" dirty="0"/>
              <a:t>School Disco TBC</a:t>
            </a:r>
          </a:p>
          <a:p>
            <a:r>
              <a:rPr lang="en-GB" sz="2000" dirty="0"/>
              <a:t>Parents Evenings on Tuesday 17</a:t>
            </a:r>
            <a:r>
              <a:rPr lang="en-GB" sz="2000" baseline="30000" dirty="0"/>
              <a:t>th</a:t>
            </a:r>
            <a:r>
              <a:rPr lang="en-GB" sz="2000" dirty="0"/>
              <a:t> and Thursday 19</a:t>
            </a:r>
            <a:r>
              <a:rPr lang="en-GB" sz="2000" baseline="30000" dirty="0"/>
              <a:t>th</a:t>
            </a:r>
            <a:r>
              <a:rPr lang="en-GB" sz="2000" dirty="0"/>
              <a:t> October</a:t>
            </a:r>
          </a:p>
          <a:p>
            <a:r>
              <a:rPr lang="en-GB" sz="2000" dirty="0"/>
              <a:t>PGL – Monday 6</a:t>
            </a:r>
            <a:r>
              <a:rPr lang="en-GB" sz="2000" baseline="30000" dirty="0"/>
              <a:t>th</a:t>
            </a:r>
            <a:r>
              <a:rPr lang="en-GB" sz="2000" dirty="0"/>
              <a:t> – Friday 10</a:t>
            </a:r>
            <a:r>
              <a:rPr lang="en-GB" sz="2000" baseline="30000" dirty="0"/>
              <a:t>th</a:t>
            </a:r>
            <a:r>
              <a:rPr lang="en-GB" sz="2000" dirty="0"/>
              <a:t> November</a:t>
            </a:r>
          </a:p>
          <a:p>
            <a:r>
              <a:rPr lang="en-GB" sz="2000" dirty="0"/>
              <a:t>Height and weight check </a:t>
            </a:r>
          </a:p>
          <a:p>
            <a:r>
              <a:rPr lang="en-GB" sz="2000" dirty="0"/>
              <a:t>Year 5 - WWII evacuee day – Friday 17</a:t>
            </a:r>
            <a:r>
              <a:rPr lang="en-GB" sz="2000" baseline="30000" dirty="0"/>
              <a:t>th</a:t>
            </a:r>
            <a:r>
              <a:rPr lang="en-GB" sz="2000" dirty="0"/>
              <a:t> November</a:t>
            </a:r>
          </a:p>
          <a:p>
            <a:r>
              <a:rPr lang="en-GB" sz="2000" dirty="0"/>
              <a:t>‘Bike Ability’ - week beg 20</a:t>
            </a:r>
            <a:r>
              <a:rPr lang="en-GB" sz="2000" baseline="30000" dirty="0"/>
              <a:t>th</a:t>
            </a:r>
            <a:r>
              <a:rPr lang="en-GB" sz="2000" dirty="0"/>
              <a:t> November</a:t>
            </a:r>
          </a:p>
          <a:p>
            <a:r>
              <a:rPr lang="en-GB" sz="2000" dirty="0"/>
              <a:t>Swimming</a:t>
            </a:r>
          </a:p>
          <a:p>
            <a:r>
              <a:rPr lang="en-GB" sz="2000" dirty="0"/>
              <a:t>End of year performance </a:t>
            </a:r>
          </a:p>
          <a:p>
            <a:r>
              <a:rPr lang="en-GB" sz="2000" dirty="0"/>
              <a:t>Leavers assembly</a:t>
            </a:r>
          </a:p>
          <a:p>
            <a:r>
              <a:rPr lang="en-GB" sz="2000" dirty="0"/>
              <a:t>Transition days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40925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69E5-BF4B-435B-8F64-5B14274ED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87" y="379895"/>
            <a:ext cx="6370983" cy="602284"/>
          </a:xfrm>
        </p:spPr>
        <p:txBody>
          <a:bodyPr>
            <a:normAutofit fontScale="90000"/>
          </a:bodyPr>
          <a:lstStyle/>
          <a:p>
            <a:r>
              <a:rPr lang="en-GB" dirty="0"/>
              <a:t>Topics throughout the year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4B683E-F078-4FF2-9CCC-3E6C901DF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4605"/>
              </p:ext>
            </p:extLst>
          </p:nvPr>
        </p:nvGraphicFramePr>
        <p:xfrm>
          <a:off x="453887" y="1422031"/>
          <a:ext cx="11194773" cy="4839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1591">
                  <a:extLst>
                    <a:ext uri="{9D8B030D-6E8A-4147-A177-3AD203B41FA5}">
                      <a16:colId xmlns:a16="http://schemas.microsoft.com/office/drawing/2014/main" val="2876626778"/>
                    </a:ext>
                  </a:extLst>
                </a:gridCol>
                <a:gridCol w="3731591">
                  <a:extLst>
                    <a:ext uri="{9D8B030D-6E8A-4147-A177-3AD203B41FA5}">
                      <a16:colId xmlns:a16="http://schemas.microsoft.com/office/drawing/2014/main" val="1413332077"/>
                    </a:ext>
                  </a:extLst>
                </a:gridCol>
                <a:gridCol w="3731591">
                  <a:extLst>
                    <a:ext uri="{9D8B030D-6E8A-4147-A177-3AD203B41FA5}">
                      <a16:colId xmlns:a16="http://schemas.microsoft.com/office/drawing/2014/main" val="1350345839"/>
                    </a:ext>
                  </a:extLst>
                </a:gridCol>
              </a:tblGrid>
              <a:tr h="724821">
                <a:tc>
                  <a:txBody>
                    <a:bodyPr/>
                    <a:lstStyle/>
                    <a:p>
                      <a:r>
                        <a:rPr lang="en-GB" sz="2800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944936"/>
                  </a:ext>
                </a:extLst>
              </a:tr>
              <a:tr h="3800123">
                <a:tc>
                  <a:txBody>
                    <a:bodyPr/>
                    <a:lstStyle/>
                    <a:p>
                      <a:r>
                        <a:rPr lang="en-GB" sz="2400" b="1" dirty="0"/>
                        <a:t>Topic: </a:t>
                      </a:r>
                    </a:p>
                    <a:p>
                      <a:r>
                        <a:rPr lang="en-GB" sz="2400" dirty="0"/>
                        <a:t>World War II</a:t>
                      </a:r>
                    </a:p>
                    <a:p>
                      <a:endParaRPr lang="en-GB" sz="2400" dirty="0"/>
                    </a:p>
                    <a:p>
                      <a:endParaRPr lang="en-GB" sz="2400" dirty="0"/>
                    </a:p>
                    <a:p>
                      <a:endParaRPr lang="en-GB" sz="2400" b="1" dirty="0"/>
                    </a:p>
                    <a:p>
                      <a:r>
                        <a:rPr lang="en-GB" sz="2400" b="1" dirty="0"/>
                        <a:t>Science:</a:t>
                      </a:r>
                    </a:p>
                    <a:p>
                      <a:r>
                        <a:rPr lang="en-GB" sz="2400" dirty="0"/>
                        <a:t>Fossils, geological time and classification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Space and gravity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i="0" dirty="0"/>
                        <a:t>Topic: </a:t>
                      </a:r>
                    </a:p>
                    <a:p>
                      <a:r>
                        <a:rPr lang="en-GB" sz="2400" dirty="0"/>
                        <a:t>River Tees compared to our local area</a:t>
                      </a:r>
                    </a:p>
                    <a:p>
                      <a:endParaRPr lang="en-GB" sz="2400" dirty="0"/>
                    </a:p>
                    <a:p>
                      <a:endParaRPr lang="en-GB" sz="2400" dirty="0"/>
                    </a:p>
                    <a:p>
                      <a:endParaRPr lang="en-GB" sz="2400" dirty="0"/>
                    </a:p>
                    <a:p>
                      <a:r>
                        <a:rPr lang="en-GB" sz="2400" b="1" dirty="0"/>
                        <a:t>Science: </a:t>
                      </a:r>
                    </a:p>
                    <a:p>
                      <a:r>
                        <a:rPr lang="en-GB" sz="2400" dirty="0"/>
                        <a:t>Space and gravity continued 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Making new substances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Topic: </a:t>
                      </a:r>
                    </a:p>
                    <a:p>
                      <a:r>
                        <a:rPr lang="en-GB" sz="2400" dirty="0"/>
                        <a:t>Australia natural resources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Ancient Egyptians</a:t>
                      </a:r>
                    </a:p>
                    <a:p>
                      <a:endParaRPr lang="en-GB" sz="2400" dirty="0"/>
                    </a:p>
                    <a:p>
                      <a:endParaRPr lang="en-GB" sz="2400" dirty="0"/>
                    </a:p>
                    <a:p>
                      <a:r>
                        <a:rPr lang="en-GB" sz="2400" b="1" dirty="0"/>
                        <a:t>Science:</a:t>
                      </a:r>
                    </a:p>
                    <a:p>
                      <a:r>
                        <a:rPr lang="en-GB" sz="2400" dirty="0"/>
                        <a:t>Forces that oppose motion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Circulation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95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43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725874-C0C9-47D6-945C-E73EA08E3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261" y="0"/>
            <a:ext cx="1563209" cy="1961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45B7B6-1A07-4615-8CCE-B15408A4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552" y="0"/>
            <a:ext cx="1268896" cy="695049"/>
          </a:xfrm>
        </p:spPr>
        <p:txBody>
          <a:bodyPr>
            <a:normAutofit/>
          </a:bodyPr>
          <a:lstStyle/>
          <a:p>
            <a:r>
              <a:rPr lang="en-GB" sz="3200" dirty="0"/>
              <a:t>Year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EAFE0B-D73D-48E5-9F7D-E8E9D11B5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459" y="0"/>
            <a:ext cx="1434541" cy="21116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FF21EE-222B-4BB6-9F87-4C61AC8BC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758" y="695049"/>
            <a:ext cx="8854937" cy="60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1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329" y="34547"/>
            <a:ext cx="2247072" cy="65139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Year 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89BC41-E009-4277-B899-947D106A9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924" y="823705"/>
            <a:ext cx="8228151" cy="579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28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DBD2E-558F-4D24-A912-9A746B47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2" y="106018"/>
            <a:ext cx="10515600" cy="742122"/>
          </a:xfrm>
        </p:spPr>
        <p:txBody>
          <a:bodyPr/>
          <a:lstStyle/>
          <a:p>
            <a:r>
              <a:rPr lang="en-GB" dirty="0"/>
              <a:t>Key Texts</a:t>
            </a:r>
          </a:p>
        </p:txBody>
      </p:sp>
      <p:pic>
        <p:nvPicPr>
          <p:cNvPr id="1026" name="Picture 2" descr="Drawing On Books: SOUTH WALES EVENING POST CHILDRENS BOOK REVIEW MAY 27-28">
            <a:extLst>
              <a:ext uri="{FF2B5EF4-FFF2-40B4-BE49-F238E27FC236}">
                <a16:creationId xmlns:a16="http://schemas.microsoft.com/office/drawing/2014/main" id="{D73068A5-56A2-4D36-9FC8-EF0B2A550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6" y="801224"/>
            <a:ext cx="1909967" cy="298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eon and the place between ">
            <a:extLst>
              <a:ext uri="{FF2B5EF4-FFF2-40B4-BE49-F238E27FC236}">
                <a16:creationId xmlns:a16="http://schemas.microsoft.com/office/drawing/2014/main" id="{E44D964F-527B-499A-80F2-031234C31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22" y="767104"/>
            <a:ext cx="2307847" cy="3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ood night mr tom">
            <a:extLst>
              <a:ext uri="{FF2B5EF4-FFF2-40B4-BE49-F238E27FC236}">
                <a16:creationId xmlns:a16="http://schemas.microsoft.com/office/drawing/2014/main" id="{AAF412DA-5057-4723-B00B-CFF887C9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02" y="723286"/>
            <a:ext cx="2054086" cy="314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he lion and the unicorn">
            <a:extLst>
              <a:ext uri="{FF2B5EF4-FFF2-40B4-BE49-F238E27FC236}">
                <a16:creationId xmlns:a16="http://schemas.microsoft.com/office/drawing/2014/main" id="{45FB4AD9-2C04-4F20-A32B-17B48639C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61" y="710361"/>
            <a:ext cx="2307847" cy="30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ax book">
            <a:extLst>
              <a:ext uri="{FF2B5EF4-FFF2-40B4-BE49-F238E27FC236}">
                <a16:creationId xmlns:a16="http://schemas.microsoft.com/office/drawing/2014/main" id="{E752A639-4474-408A-B08A-FA190334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28" y="3972257"/>
            <a:ext cx="2594945" cy="28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arrie's war ">
            <a:extLst>
              <a:ext uri="{FF2B5EF4-FFF2-40B4-BE49-F238E27FC236}">
                <a16:creationId xmlns:a16="http://schemas.microsoft.com/office/drawing/2014/main" id="{1AE09F85-9022-44A7-A77C-BB296438C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77" y="3938187"/>
            <a:ext cx="1830333" cy="28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war horse book ">
            <a:extLst>
              <a:ext uri="{FF2B5EF4-FFF2-40B4-BE49-F238E27FC236}">
                <a16:creationId xmlns:a16="http://schemas.microsoft.com/office/drawing/2014/main" id="{535D1F9D-8806-4890-ACB2-F0B7B5278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86" y="3938187"/>
            <a:ext cx="1736036" cy="281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29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6080-E764-4EC0-AFDB-214ED68C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256" y="326886"/>
            <a:ext cx="3349487" cy="708301"/>
          </a:xfrm>
        </p:spPr>
        <p:txBody>
          <a:bodyPr/>
          <a:lstStyle/>
          <a:p>
            <a:r>
              <a:rPr lang="en-GB" dirty="0"/>
              <a:t>NFER Papers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1F2EB-81F4-4C81-A95E-16DF3E91A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714C4-7C27-44F0-B538-EFC76D705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773" y="1876655"/>
            <a:ext cx="10515600" cy="4351338"/>
          </a:xfrm>
        </p:spPr>
        <p:txBody>
          <a:bodyPr/>
          <a:lstStyle/>
          <a:p>
            <a:r>
              <a:rPr lang="en-GB" dirty="0"/>
              <a:t>NFER papers prepare children for SATs in Year 6. </a:t>
            </a:r>
          </a:p>
          <a:p>
            <a:endParaRPr lang="en-GB" dirty="0"/>
          </a:p>
          <a:p>
            <a:r>
              <a:rPr lang="en-GB" dirty="0"/>
              <a:t>They help to highlight gaps in children’s knowledge.</a:t>
            </a:r>
          </a:p>
          <a:p>
            <a:endParaRPr lang="en-GB" dirty="0"/>
          </a:p>
          <a:p>
            <a:r>
              <a:rPr lang="en-GB" dirty="0"/>
              <a:t>The layout is similar to SATs papers so children become familiar with question types and expectations. </a:t>
            </a:r>
          </a:p>
          <a:p>
            <a:endParaRPr lang="en-GB" dirty="0"/>
          </a:p>
          <a:p>
            <a:r>
              <a:rPr lang="en-GB" dirty="0"/>
              <a:t>Towards the end of year 5, children will be given SATs papers.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FE325-0EB8-40AE-A306-158276C12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207" y="15379"/>
            <a:ext cx="1890091" cy="27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12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C02F-77CB-4527-9DA9-D6E541A9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 throughout the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106A8-A9CA-4738-B7D3-7B5FA2010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7A706A-19F6-4091-8538-CE40147CB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488625"/>
              </p:ext>
            </p:extLst>
          </p:nvPr>
        </p:nvGraphicFramePr>
        <p:xfrm>
          <a:off x="453887" y="1422031"/>
          <a:ext cx="11194773" cy="452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1591">
                  <a:extLst>
                    <a:ext uri="{9D8B030D-6E8A-4147-A177-3AD203B41FA5}">
                      <a16:colId xmlns:a16="http://schemas.microsoft.com/office/drawing/2014/main" val="2876626778"/>
                    </a:ext>
                  </a:extLst>
                </a:gridCol>
                <a:gridCol w="3731591">
                  <a:extLst>
                    <a:ext uri="{9D8B030D-6E8A-4147-A177-3AD203B41FA5}">
                      <a16:colId xmlns:a16="http://schemas.microsoft.com/office/drawing/2014/main" val="1413332077"/>
                    </a:ext>
                  </a:extLst>
                </a:gridCol>
                <a:gridCol w="3731591">
                  <a:extLst>
                    <a:ext uri="{9D8B030D-6E8A-4147-A177-3AD203B41FA5}">
                      <a16:colId xmlns:a16="http://schemas.microsoft.com/office/drawing/2014/main" val="1350345839"/>
                    </a:ext>
                  </a:extLst>
                </a:gridCol>
              </a:tblGrid>
              <a:tr h="724821">
                <a:tc>
                  <a:txBody>
                    <a:bodyPr/>
                    <a:lstStyle/>
                    <a:p>
                      <a:r>
                        <a:rPr lang="en-GB" sz="2800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944936"/>
                  </a:ext>
                </a:extLst>
              </a:tr>
              <a:tr h="3800123">
                <a:tc>
                  <a:txBody>
                    <a:bodyPr/>
                    <a:lstStyle/>
                    <a:p>
                      <a:r>
                        <a:rPr lang="en-GB" sz="2400" b="1" dirty="0"/>
                        <a:t>Topic: </a:t>
                      </a:r>
                    </a:p>
                    <a:p>
                      <a:r>
                        <a:rPr lang="en-GB" sz="2400" dirty="0"/>
                        <a:t>Comparing Brazil with our local area</a:t>
                      </a:r>
                    </a:p>
                    <a:p>
                      <a:r>
                        <a:rPr lang="en-GB" sz="2400" dirty="0"/>
                        <a:t>Magna Carta</a:t>
                      </a:r>
                    </a:p>
                    <a:p>
                      <a:endParaRPr lang="en-GB" sz="2400" b="1" dirty="0"/>
                    </a:p>
                    <a:p>
                      <a:r>
                        <a:rPr lang="en-GB" sz="2400" b="1" dirty="0"/>
                        <a:t>Science:</a:t>
                      </a:r>
                    </a:p>
                    <a:p>
                      <a:r>
                        <a:rPr lang="en-GB" sz="2400" dirty="0"/>
                        <a:t>How light behaves.</a:t>
                      </a:r>
                    </a:p>
                    <a:p>
                      <a:r>
                        <a:rPr lang="en-GB" sz="2400" dirty="0"/>
                        <a:t>Evolution and classification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i="0" dirty="0"/>
                        <a:t>Topic: </a:t>
                      </a:r>
                    </a:p>
                    <a:p>
                      <a:r>
                        <a:rPr lang="en-GB" sz="2400" dirty="0"/>
                        <a:t>Ancient Greeks</a:t>
                      </a:r>
                    </a:p>
                    <a:p>
                      <a:endParaRPr lang="en-GB" sz="2400" dirty="0"/>
                    </a:p>
                    <a:p>
                      <a:endParaRPr lang="en-GB" sz="2400" dirty="0"/>
                    </a:p>
                    <a:p>
                      <a:endParaRPr lang="en-GB" sz="2400" b="1" dirty="0"/>
                    </a:p>
                    <a:p>
                      <a:r>
                        <a:rPr lang="en-GB" sz="2400" b="1" dirty="0"/>
                        <a:t>Science: </a:t>
                      </a:r>
                    </a:p>
                    <a:p>
                      <a:r>
                        <a:rPr lang="en-GB" sz="2400" dirty="0"/>
                        <a:t>Electricity – controlling circuits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Topic: </a:t>
                      </a:r>
                    </a:p>
                    <a:p>
                      <a:r>
                        <a:rPr lang="en-GB" sz="2400" dirty="0"/>
                        <a:t>Earthquakes</a:t>
                      </a:r>
                    </a:p>
                    <a:p>
                      <a:endParaRPr lang="en-GB" sz="2400" dirty="0"/>
                    </a:p>
                    <a:p>
                      <a:endParaRPr lang="en-GB" sz="2400" dirty="0"/>
                    </a:p>
                    <a:p>
                      <a:endParaRPr lang="en-GB" sz="2400" dirty="0"/>
                    </a:p>
                    <a:p>
                      <a:r>
                        <a:rPr lang="en-GB" sz="2400" b="1" dirty="0"/>
                        <a:t>Science:</a:t>
                      </a:r>
                    </a:p>
                    <a:p>
                      <a:r>
                        <a:rPr lang="en-GB" sz="2400" b="0" dirty="0"/>
                        <a:t>Sound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95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0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336" y="-376997"/>
            <a:ext cx="7005431" cy="1325563"/>
          </a:xfrm>
        </p:spPr>
        <p:txBody>
          <a:bodyPr>
            <a:normAutofit/>
          </a:bodyPr>
          <a:lstStyle/>
          <a:p>
            <a:pPr algn="ctr"/>
            <a:r>
              <a:rPr lang="en-GB" sz="2200" b="1" dirty="0"/>
              <a:t>Year 6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07CC25-2A3A-40F0-8DA4-852342D77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CCD22E-171D-419F-8E31-AECD96280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539" y="577504"/>
            <a:ext cx="8666922" cy="60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5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E7148A-933D-43D2-9444-AF960F8FE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905AA-533F-4B5F-BF2C-44DF3E737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604" y="0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0F581A-805F-41DC-91E6-6FE514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201" y="69586"/>
            <a:ext cx="8975035" cy="1325563"/>
          </a:xfrm>
        </p:spPr>
        <p:txBody>
          <a:bodyPr>
            <a:normAutofit/>
          </a:bodyPr>
          <a:lstStyle/>
          <a:p>
            <a:r>
              <a:rPr lang="en-GB" dirty="0"/>
              <a:t>Upper Key Stage Two (Year 5 and 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12FF0-C5D2-4D24-AD47-4157F4FAA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482" y="1593932"/>
            <a:ext cx="89750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u="sng" dirty="0"/>
              <a:t>Year 5</a:t>
            </a:r>
          </a:p>
          <a:p>
            <a:pPr marL="0" indent="0">
              <a:buNone/>
            </a:pPr>
            <a:r>
              <a:rPr lang="en-GB" sz="3200" dirty="0"/>
              <a:t>Mrs Taylor                       Miss </a:t>
            </a:r>
            <a:r>
              <a:rPr lang="en-GB" sz="3200" dirty="0" err="1"/>
              <a:t>Relf</a:t>
            </a:r>
            <a:r>
              <a:rPr lang="en-GB" sz="3200" dirty="0"/>
              <a:t>                  Miss Perry</a:t>
            </a:r>
          </a:p>
          <a:p>
            <a:pPr marL="0" indent="0">
              <a:buNone/>
            </a:pPr>
            <a:r>
              <a:rPr lang="en-GB" sz="3200" dirty="0"/>
              <a:t>Mrs Powell                        Miss </a:t>
            </a:r>
            <a:r>
              <a:rPr lang="en-GB" sz="3200" dirty="0" err="1"/>
              <a:t>Spekes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u="sng" dirty="0"/>
              <a:t>Year 6</a:t>
            </a:r>
          </a:p>
          <a:p>
            <a:pPr marL="0" indent="0">
              <a:buNone/>
            </a:pPr>
            <a:r>
              <a:rPr lang="en-GB" sz="3200" dirty="0"/>
              <a:t>Mr Green		Mr </a:t>
            </a:r>
            <a:r>
              <a:rPr lang="en-GB" sz="3200" dirty="0" err="1"/>
              <a:t>Lyddy</a:t>
            </a:r>
            <a:endParaRPr lang="en-GB" sz="3200" dirty="0"/>
          </a:p>
          <a:p>
            <a:pPr marL="0" indent="0">
              <a:buNone/>
            </a:pPr>
            <a:r>
              <a:rPr lang="en-GB" sz="3200" dirty="0"/>
              <a:t>Mrs Trowbridge		Mrs King		Mrs Neal</a:t>
            </a:r>
          </a:p>
        </p:txBody>
      </p:sp>
    </p:spTree>
    <p:extLst>
      <p:ext uri="{BB962C8B-B14F-4D97-AF65-F5344CB8AC3E}">
        <p14:creationId xmlns:p14="http://schemas.microsoft.com/office/powerpoint/2010/main" val="185914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336" y="-376997"/>
            <a:ext cx="7005431" cy="1325563"/>
          </a:xfrm>
        </p:spPr>
        <p:txBody>
          <a:bodyPr>
            <a:normAutofit/>
          </a:bodyPr>
          <a:lstStyle/>
          <a:p>
            <a:pPr algn="ctr"/>
            <a:r>
              <a:rPr lang="en-GB" sz="2200" b="1" dirty="0"/>
              <a:t>Weekly Time Table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130A7B-4EEC-4B20-8AD3-6328FD3EA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13037" y="452950"/>
            <a:ext cx="8840028" cy="64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9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Key Texts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pic>
        <p:nvPicPr>
          <p:cNvPr id="2050" name="Picture 2" descr="The Explorer: WINNER OF THE COSTA CHILDREN'S BOOK AWARD: Amazon.co.uk:  Rundell, Katherine, Horn, Hannah: 9781408882191: Books">
            <a:extLst>
              <a:ext uri="{FF2B5EF4-FFF2-40B4-BE49-F238E27FC236}">
                <a16:creationId xmlns:a16="http://schemas.microsoft.com/office/drawing/2014/main" id="{A0130ED6-610C-417F-854A-2F766F056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95" y="1395149"/>
            <a:ext cx="168821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Wonder Garden: Wander through 5 habitats to discover 80 amazing  animals: Amazon.co.uk: Broom, Jenny, Williams, Kristjana S: 9781847807038:  Books">
            <a:extLst>
              <a:ext uri="{FF2B5EF4-FFF2-40B4-BE49-F238E27FC236}">
                <a16:creationId xmlns:a16="http://schemas.microsoft.com/office/drawing/2014/main" id="{83C0A546-9B6C-49BF-8BED-7AAE30B5E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51" y="1395149"/>
            <a:ext cx="222436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Midnight Fox: 1 (Faber Children's Classics): Amazon.co.uk: Byars,  Betsy: 9780571310333: Books">
            <a:extLst>
              <a:ext uri="{FF2B5EF4-FFF2-40B4-BE49-F238E27FC236}">
                <a16:creationId xmlns:a16="http://schemas.microsoft.com/office/drawing/2014/main" id="{90754E20-8554-4259-AF47-14D92CFA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57" y="1395149"/>
            <a:ext cx="169361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dventures of Odysseus: Amazon.co.uk: Lupton, Hugh, Balit, Christina:  9781846864469: Books">
            <a:extLst>
              <a:ext uri="{FF2B5EF4-FFF2-40B4-BE49-F238E27FC236}">
                <a16:creationId xmlns:a16="http://schemas.microsoft.com/office/drawing/2014/main" id="{7F6E662A-AA1C-4234-953A-1E4C68E7F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243" y="1395149"/>
            <a:ext cx="1776978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rrand, The (Errand, 1) : LaFleur, Leo, Oehlers, Adam: Amazon.co.uk: Books">
            <a:extLst>
              <a:ext uri="{FF2B5EF4-FFF2-40B4-BE49-F238E27FC236}">
                <a16:creationId xmlns:a16="http://schemas.microsoft.com/office/drawing/2014/main" id="{6CE3745A-3C46-4784-A830-294856B8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95" y="4145512"/>
            <a:ext cx="185353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hakespeare Stories: Amazon.co.uk: Leon Garfield, Michael Foreman:  9780140389388: Books">
            <a:extLst>
              <a:ext uri="{FF2B5EF4-FFF2-40B4-BE49-F238E27FC236}">
                <a16:creationId xmlns:a16="http://schemas.microsoft.com/office/drawing/2014/main" id="{E6EDAFB0-8759-4B62-97F2-27E58DF6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31" y="4145511"/>
            <a:ext cx="1969008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What's Happening to Me? (Boy): 1 (What and Why) : Frith, Alex, Frith, Alex,  Larkum, Adam: Amazon.co.uk: Books">
            <a:extLst>
              <a:ext uri="{FF2B5EF4-FFF2-40B4-BE49-F238E27FC236}">
                <a16:creationId xmlns:a16="http://schemas.microsoft.com/office/drawing/2014/main" id="{E1A67261-C618-48BE-A38C-48B2B65A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60" y="4167450"/>
            <a:ext cx="1723739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Whats Happening to Me? | Usborne | Be Curious">
            <a:extLst>
              <a:ext uri="{FF2B5EF4-FFF2-40B4-BE49-F238E27FC236}">
                <a16:creationId xmlns:a16="http://schemas.microsoft.com/office/drawing/2014/main" id="{5633561B-792B-464A-9CBF-F949076DB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299" y="4165478"/>
            <a:ext cx="2550865" cy="255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951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SATs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304" y="1612727"/>
            <a:ext cx="8975864" cy="3632546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SATs tests have been designed to give a measure of attainment in three subject areas: </a:t>
            </a:r>
          </a:p>
          <a:p>
            <a:r>
              <a:rPr lang="en-US" sz="11200" b="1" dirty="0"/>
              <a:t>Reading </a:t>
            </a:r>
          </a:p>
          <a:p>
            <a:r>
              <a:rPr lang="en-US" sz="11200" b="1" dirty="0"/>
              <a:t>Mathematics </a:t>
            </a:r>
          </a:p>
          <a:p>
            <a:r>
              <a:rPr lang="en-US" sz="11200" b="1" dirty="0"/>
              <a:t>Spelling, punctuation and grammar</a:t>
            </a:r>
          </a:p>
          <a:p>
            <a:r>
              <a:rPr lang="en-US" sz="11200" dirty="0"/>
              <a:t>These tests are set and marked externally, and the results are used to measure the school’s performance (for example, through reporting to </a:t>
            </a:r>
            <a:r>
              <a:rPr lang="en-US" sz="11200" dirty="0" err="1"/>
              <a:t>Ofsted</a:t>
            </a:r>
            <a:r>
              <a:rPr lang="en-US" sz="11200" dirty="0"/>
              <a:t> and published league tables). Your child’s marks are used, in conjunction with their teacher's assessment, to give a broad picture of their levels of attainment which is important when making their transition to Year 7.</a:t>
            </a:r>
          </a:p>
          <a:p>
            <a:r>
              <a:rPr lang="en-US" sz="11200" dirty="0"/>
              <a:t>Tests will begin on the week beginning</a:t>
            </a:r>
            <a:r>
              <a:rPr lang="en-US" sz="11200" b="1" dirty="0"/>
              <a:t> Monday 13</a:t>
            </a:r>
            <a:r>
              <a:rPr lang="en-US" sz="11200" b="1" baseline="30000" dirty="0"/>
              <a:t>th</a:t>
            </a:r>
            <a:r>
              <a:rPr lang="en-US" sz="11200" b="1" dirty="0"/>
              <a:t> May 2024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6" name="Picture 6" descr="Related image">
            <a:extLst>
              <a:ext uri="{FF2B5EF4-FFF2-40B4-BE49-F238E27FC236}">
                <a16:creationId xmlns:a16="http://schemas.microsoft.com/office/drawing/2014/main" id="{FE3CF396-AC4D-4FBE-A6A2-39C04EEC6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0" y="4757530"/>
            <a:ext cx="1658289" cy="19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61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Reading and Spelling, Punctuation and Grammar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4417"/>
            <a:ext cx="10515600" cy="3632546"/>
          </a:xfrm>
        </p:spPr>
        <p:txBody>
          <a:bodyPr/>
          <a:lstStyle/>
          <a:p>
            <a:r>
              <a:rPr lang="en-US" dirty="0"/>
              <a:t>The reading test is a single paper with questions based on three passages of text. Your child will have one hour, including reading time, to complete the test.</a:t>
            </a:r>
          </a:p>
          <a:p>
            <a:endParaRPr lang="en-US" dirty="0"/>
          </a:p>
          <a:p>
            <a:r>
              <a:rPr lang="en-US" dirty="0"/>
              <a:t>The Spelling Punctuation and Grammar (SPAG) test consists of two papers. A 45 minute test, followed by a spelling test where children will be tested on 20 different words. 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37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930" y="1685812"/>
            <a:ext cx="8252791" cy="3632546"/>
          </a:xfrm>
        </p:spPr>
        <p:txBody>
          <a:bodyPr/>
          <a:lstStyle/>
          <a:p>
            <a:r>
              <a:rPr lang="en-GB" dirty="0"/>
              <a:t>Maths consists of 3 papers: An arithmetic paper and two reasoning papers.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BA88778-A674-466F-86FF-D620E4108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55" y="2779508"/>
            <a:ext cx="3485739" cy="407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7786787-F0D1-436E-A9D5-04964B9A7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279" y="2790298"/>
            <a:ext cx="3099654" cy="407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66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9F9F97-4B6F-4292-A9C2-581ABDD39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0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7BEDE-5445-433B-91BC-21A195FEE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7490" y="0"/>
            <a:ext cx="2012674" cy="2790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	How to support your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Regular reading</a:t>
            </a:r>
          </a:p>
          <a:p>
            <a:r>
              <a:rPr lang="en-GB" dirty="0"/>
              <a:t>Ask questions - Who? – How do you know? What do you think? Prove it?</a:t>
            </a:r>
          </a:p>
          <a:p>
            <a:r>
              <a:rPr lang="en-GB" dirty="0"/>
              <a:t>Regular Times table practice</a:t>
            </a:r>
          </a:p>
          <a:p>
            <a:r>
              <a:rPr lang="en-GB" dirty="0"/>
              <a:t>Mental maths practice for fluency</a:t>
            </a:r>
          </a:p>
          <a:p>
            <a:r>
              <a:rPr lang="en-GB" dirty="0"/>
              <a:t>Spelling rules and the Y3/4/5/6 spelling list</a:t>
            </a:r>
          </a:p>
          <a:p>
            <a:r>
              <a:rPr lang="en-GB" dirty="0"/>
              <a:t>Prepare for the week with food and sleep!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359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00" name="Picture 4" descr="https://images-na.ssl-images-amazon.com/images/I/41yWL-hwrCL._SX351_BO1,204,203,200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60648"/>
            <a:ext cx="2363450" cy="33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ages-na.ssl-images-amazon.com/images/I/41e1YFFyrKL._SX352_BO1,204,203,2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60648"/>
            <a:ext cx="229877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ages-na.ssl-images-amazon.com/images/I/41xyMQLpvcL._SX350_BO1,204,203,200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84343"/>
            <a:ext cx="2614486" cy="370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ages-na.ssl-images-amazon.com/images/I/518rfDZSfoL._SX353_BO1,204,203,2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8" y="3734072"/>
            <a:ext cx="2088231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mages-na.ssl-images-amazon.com/images/I/519UEOIWE0L._SX352_BO1,204,203,2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757070"/>
            <a:ext cx="2066034" cy="291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49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EDA7-D74B-4A20-BE57-1C909D6A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School Development Plan	</a:t>
            </a:r>
            <a:r>
              <a:rPr lang="en-GB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F31BD-195B-4EDE-9BC2-B7384EC3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3021" y="218937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4F02C-A54C-4E63-832C-059A49C63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126" y="0"/>
            <a:ext cx="2012674" cy="27902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31E4-CA49-436E-9C1C-0AF1FCD5F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2022 - 2023</a:t>
            </a:r>
          </a:p>
          <a:p>
            <a:pPr marL="0" indent="0" algn="ctr">
              <a:buNone/>
            </a:pPr>
            <a:endParaRPr lang="en-GB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en-GB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Children will receive an ambitious broad and balanced curriculum each term</a:t>
            </a:r>
          </a:p>
          <a:p>
            <a:pPr marL="0" indent="0" algn="ctr">
              <a:buNone/>
            </a:pPr>
            <a:endParaRPr lang="en-GB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 implemented a new PSHE and PE curriculum. </a:t>
            </a:r>
          </a:p>
          <a:p>
            <a:pPr marL="0" indent="0">
              <a:buNone/>
            </a:pPr>
            <a:r>
              <a:rPr lang="en-GB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Our RE, Spelling and Music curriculum were fully implemented.  </a:t>
            </a:r>
          </a:p>
          <a:p>
            <a:pPr marL="0" indent="0">
              <a:buNone/>
            </a:pPr>
            <a:r>
              <a:rPr lang="en-GB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With support from the Local Authority we have developed our Science, Geography and History curriculum. </a:t>
            </a:r>
          </a:p>
          <a:p>
            <a:pPr marL="0" indent="0">
              <a:buNone/>
            </a:pPr>
            <a:r>
              <a:rPr lang="en-GB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 also worked on how we teach guided reading and implemented a new handwriting programme. </a:t>
            </a:r>
          </a:p>
          <a:p>
            <a:pPr marL="0" indent="0">
              <a:buNone/>
            </a:pPr>
            <a:r>
              <a:rPr lang="en-GB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This year we are implementing a new Art, DT, French and computing curriculum. </a:t>
            </a:r>
          </a:p>
        </p:txBody>
      </p:sp>
    </p:spTree>
    <p:extLst>
      <p:ext uri="{BB962C8B-B14F-4D97-AF65-F5344CB8AC3E}">
        <p14:creationId xmlns:p14="http://schemas.microsoft.com/office/powerpoint/2010/main" val="1493429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EDA7-D74B-4A20-BE57-1C909D6A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072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School Development Plan	</a:t>
            </a:r>
            <a:r>
              <a:rPr lang="en-GB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F31BD-195B-4EDE-9BC2-B7384EC3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3021" y="218937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4F02C-A54C-4E63-832C-059A49C63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126" y="0"/>
            <a:ext cx="2012674" cy="27902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31E4-CA49-436E-9C1C-0AF1FCD5F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8" y="147349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2022 - 2023</a:t>
            </a:r>
          </a:p>
          <a:p>
            <a:pPr marL="0" indent="0" algn="ctr">
              <a:buNone/>
            </a:pPr>
            <a:r>
              <a:rPr lang="en-GB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Progress and attainment in phonics is accelerated to enable good outcomes</a:t>
            </a:r>
          </a:p>
          <a:p>
            <a:pPr marL="0" indent="0" algn="ctr">
              <a:buNone/>
            </a:pPr>
            <a:endParaRPr lang="en-GB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BD37F-EAF2-4A4E-AE71-5CE5D6F40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24" t="16628" r="3430" b="12233"/>
          <a:stretch/>
        </p:blipFill>
        <p:spPr>
          <a:xfrm>
            <a:off x="3197603" y="2303737"/>
            <a:ext cx="6332291" cy="45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EDA7-D74B-4A20-BE57-1C909D6A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School Development Plan	</a:t>
            </a:r>
            <a:r>
              <a:rPr lang="en-GB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F31BD-195B-4EDE-9BC2-B7384EC3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3021" y="218937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4F02C-A54C-4E63-832C-059A49C63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126" y="0"/>
            <a:ext cx="2012674" cy="27902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31E4-CA49-436E-9C1C-0AF1FCD5F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2022 - 2023</a:t>
            </a:r>
          </a:p>
          <a:p>
            <a:pPr marL="0" indent="0" algn="ctr">
              <a:buNone/>
            </a:pPr>
            <a:endParaRPr lang="en-GB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en-GB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Attainment of lowest 20% and greater depth pupils improves as a result of targeted provision informed by precise use of assessment information.</a:t>
            </a:r>
          </a:p>
          <a:p>
            <a:pPr marL="0" indent="0" algn="ctr">
              <a:buNone/>
            </a:pPr>
            <a:endParaRPr lang="en-GB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KS1 reading GDS 13% (2021-2022 we had 0)</a:t>
            </a:r>
          </a:p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KS1 maths GDS 5% (2021-2022 we had 0)</a:t>
            </a:r>
          </a:p>
          <a:p>
            <a:pPr marL="0" indent="0">
              <a:buNone/>
            </a:pPr>
            <a:endParaRPr lang="en-GB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KS2 reading 24%</a:t>
            </a:r>
          </a:p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KS2 </a:t>
            </a:r>
            <a:r>
              <a:rPr lang="en-GB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SPaG</a:t>
            </a:r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22%</a:t>
            </a:r>
          </a:p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KS2 maths 24% (better than national)</a:t>
            </a:r>
          </a:p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KS2 combined 19% (better than national)</a:t>
            </a:r>
            <a:endParaRPr lang="en-GB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6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School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4417"/>
            <a:ext cx="10515600" cy="363254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Navy-blue jumper/sweatshirt or cardigan (no hooded tops);</a:t>
            </a:r>
          </a:p>
          <a:p>
            <a:r>
              <a:rPr lang="en-GB" dirty="0"/>
              <a:t>Light blue polo shirt, shirt or blouse;</a:t>
            </a:r>
          </a:p>
          <a:p>
            <a:r>
              <a:rPr lang="en-GB" dirty="0"/>
              <a:t>Grey trousers, skirt or pinafore dress (summer cotton dress in blue and white);</a:t>
            </a:r>
          </a:p>
          <a:p>
            <a:r>
              <a:rPr lang="en-GB" dirty="0"/>
              <a:t>White, navy-blue or grey socks/tights;</a:t>
            </a:r>
          </a:p>
          <a:p>
            <a:r>
              <a:rPr lang="en-GB" dirty="0"/>
              <a:t>Conventional outdoor shoes in dark colours (conventional sandals may be worn in the summer);</a:t>
            </a:r>
          </a:p>
          <a:p>
            <a:r>
              <a:rPr lang="en-GB" dirty="0"/>
              <a:t>Hair longer than shoulder length tied up in plain coloured hairbands.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33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EDA7-D74B-4A20-BE57-1C909D6A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School Development Plan	</a:t>
            </a:r>
            <a:r>
              <a:rPr lang="en-GB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F31BD-195B-4EDE-9BC2-B7384EC3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3021" y="218937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4F02C-A54C-4E63-832C-059A49C63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126" y="0"/>
            <a:ext cx="2012674" cy="27902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31E4-CA49-436E-9C1C-0AF1FCD5F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2022 - 2023</a:t>
            </a:r>
          </a:p>
          <a:p>
            <a:pPr marL="0" indent="0" algn="ctr">
              <a:buNone/>
            </a:pPr>
            <a:endParaRPr lang="en-GB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en-GB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Persistent absence is reduced to less than 10% </a:t>
            </a:r>
          </a:p>
          <a:p>
            <a:pPr marL="0" indent="0" algn="ctr">
              <a:buNone/>
            </a:pPr>
            <a:endParaRPr lang="en-GB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 ended on 15% which is lower than the national but still too high for Chalk Ridge.</a:t>
            </a:r>
          </a:p>
          <a:p>
            <a:pPr marL="0" indent="0">
              <a:buNone/>
            </a:pPr>
            <a:endParaRPr lang="en-GB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Persistent absence is defined by the Government as pupils missing 10% or more of their possible sessions. </a:t>
            </a:r>
          </a:p>
          <a:p>
            <a:pPr marL="0" indent="0">
              <a:buNone/>
            </a:pPr>
            <a:endParaRPr lang="en-GB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 will continue to work hard on promoting positive school attendance. </a:t>
            </a:r>
          </a:p>
        </p:txBody>
      </p:sp>
    </p:spTree>
    <p:extLst>
      <p:ext uri="{BB962C8B-B14F-4D97-AF65-F5344CB8AC3E}">
        <p14:creationId xmlns:p14="http://schemas.microsoft.com/office/powerpoint/2010/main" val="1636127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EDA7-D74B-4A20-BE57-1C909D6A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School Development Plan	</a:t>
            </a:r>
            <a:r>
              <a:rPr lang="en-GB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F31BD-195B-4EDE-9BC2-B7384EC3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3021" y="218937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4F02C-A54C-4E63-832C-059A49C63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126" y="0"/>
            <a:ext cx="2012674" cy="27902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31E4-CA49-436E-9C1C-0AF1FCD5F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3D4B9-D866-4D26-9D39-F58BEB7E972A}"/>
              </a:ext>
            </a:extLst>
          </p:cNvPr>
          <p:cNvSpPr/>
          <p:nvPr/>
        </p:nvSpPr>
        <p:spPr>
          <a:xfrm>
            <a:off x="1975250" y="1836876"/>
            <a:ext cx="837221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OFSTED</a:t>
            </a: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Quality of Teaching and Learning 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Ensure all children make good progress from their starting points through high quality teaching. </a:t>
            </a:r>
          </a:p>
          <a:p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Behaviour and Attitudes and Personal Development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Implement the Thrive Approach in school to support the mental health and well-being of children. </a:t>
            </a:r>
          </a:p>
          <a:p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Leadership and Management (including governance)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Develop subject leadership of the foundation subjects to drive improvements in the quality of the foundation curriculum.  </a:t>
            </a:r>
          </a:p>
        </p:txBody>
      </p:sp>
    </p:spTree>
    <p:extLst>
      <p:ext uri="{BB962C8B-B14F-4D97-AF65-F5344CB8AC3E}">
        <p14:creationId xmlns:p14="http://schemas.microsoft.com/office/powerpoint/2010/main" val="3503060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20F782-CF6B-4148-AF91-55F35698C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878" y="0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F765AD-F40A-43FA-8EB5-530CCA941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0"/>
            <a:ext cx="2012674" cy="27902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0F531-8887-4489-AE55-E4BD5421E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55009"/>
            <a:ext cx="10058400" cy="5280031"/>
          </a:xfrm>
        </p:spPr>
        <p:txBody>
          <a:bodyPr>
            <a:normAutofit fontScale="92500" lnSpcReduction="10000"/>
          </a:bodyPr>
          <a:lstStyle/>
          <a:p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Updated Behaviour and Relationships Policy</a:t>
            </a:r>
          </a:p>
          <a:p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Attendance – absence requests</a:t>
            </a:r>
          </a:p>
          <a:p>
            <a:pPr marL="0" indent="0">
              <a:buNone/>
            </a:pP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School Census – 5</a:t>
            </a:r>
            <a:r>
              <a:rPr lang="en-GB" sz="32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</a:t>
            </a:r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October 2023 (no packed lunches please)</a:t>
            </a:r>
          </a:p>
          <a:p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PTA – AGM is on Thursday 28</a:t>
            </a:r>
            <a:r>
              <a:rPr lang="en-GB" sz="32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</a:t>
            </a:r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September 23 6.30pm</a:t>
            </a:r>
          </a:p>
          <a:p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Newsletter</a:t>
            </a:r>
          </a:p>
        </p:txBody>
      </p:sp>
    </p:spTree>
    <p:extLst>
      <p:ext uri="{BB962C8B-B14F-4D97-AF65-F5344CB8AC3E}">
        <p14:creationId xmlns:p14="http://schemas.microsoft.com/office/powerpoint/2010/main" val="345073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PE School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4416"/>
            <a:ext cx="10515600" cy="418376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Light blue t-shirt;</a:t>
            </a:r>
          </a:p>
          <a:p>
            <a:r>
              <a:rPr lang="en-GB" dirty="0"/>
              <a:t>Navy blue PE briefs, shorts, jogging bottoms or wrap over games skirt</a:t>
            </a:r>
          </a:p>
          <a:p>
            <a:r>
              <a:rPr lang="en-GB" dirty="0"/>
              <a:t>Light blue fleece or sweatshirt (no hooded tops);</a:t>
            </a:r>
          </a:p>
          <a:p>
            <a:r>
              <a:rPr lang="en-GB" dirty="0"/>
              <a:t>Trainers or plimsolls for outdoor PE.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u="sng" dirty="0"/>
              <a:t>Safety Notes</a:t>
            </a:r>
          </a:p>
          <a:p>
            <a:r>
              <a:rPr lang="en-GB" dirty="0"/>
              <a:t>Earrings should be removed during all PE activities (taped if newly pierced).</a:t>
            </a:r>
          </a:p>
          <a:p>
            <a:r>
              <a:rPr lang="en-GB" dirty="0"/>
              <a:t>All indoor PE in bare feet.</a:t>
            </a:r>
          </a:p>
          <a:p>
            <a:r>
              <a:rPr lang="en-GB" dirty="0"/>
              <a:t>Hair longer than shoulder length tied up in plain coloured band.</a:t>
            </a:r>
          </a:p>
          <a:p>
            <a:r>
              <a:rPr lang="en-GB" dirty="0"/>
              <a:t>No hooded tops allowed.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5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Equipment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533" y="1690688"/>
            <a:ext cx="9780933" cy="489564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GB" dirty="0"/>
              <a:t>In Year 6 your children should bring in their own pencil case. We will provide a pen, pencil, ruler, glue and rubber. </a:t>
            </a:r>
          </a:p>
          <a:p>
            <a:pPr marL="0" indent="0" algn="just">
              <a:buNone/>
            </a:pPr>
            <a:r>
              <a:rPr lang="en-GB" dirty="0"/>
              <a:t>In Year 5, your child will not be required to bring in their own pencil case as all equipment will be provided for them.</a:t>
            </a:r>
          </a:p>
          <a:p>
            <a:pPr marL="0" indent="0" algn="just">
              <a:buNone/>
            </a:pPr>
            <a:r>
              <a:rPr lang="en-GB" dirty="0"/>
              <a:t>It would be helpful if you could provide your child with a folder for storage of on-going work and homework for both Years 5 and 6. 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PE kit will be need to be worn into school on days where PE is taught.</a:t>
            </a:r>
          </a:p>
          <a:p>
            <a:pPr marL="0" indent="0" algn="just">
              <a:buNone/>
            </a:pPr>
            <a:r>
              <a:rPr lang="en-GB" dirty="0"/>
              <a:t>Year 5 – Monday and Thursday</a:t>
            </a:r>
          </a:p>
          <a:p>
            <a:pPr marL="0" indent="0" algn="just">
              <a:buNone/>
            </a:pPr>
            <a:r>
              <a:rPr lang="en-GB" dirty="0"/>
              <a:t>Year 6 – Monday and Friday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When completing homework, your child may need additional equipment to complete projects successfully and to a high standard. This may include pens, pencils rulers, </a:t>
            </a:r>
            <a:r>
              <a:rPr lang="en-GB" dirty="0" err="1"/>
              <a:t>pritt</a:t>
            </a:r>
            <a:r>
              <a:rPr lang="en-GB" dirty="0"/>
              <a:t>-sticks, pens, colouring pens and/or pencils.</a:t>
            </a:r>
          </a:p>
          <a:p>
            <a:pPr marL="0" indent="0" algn="just">
              <a:buNone/>
            </a:pPr>
            <a:r>
              <a:rPr lang="en-GB" dirty="0"/>
              <a:t>Please note, children are not allowed to bring toys or fiddle toys from home. Fiddle toys will be provided where needed. </a:t>
            </a:r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91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A7D78C-9F56-42A4-9A14-8F036B513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1CB37-17D9-4DEE-A2CA-23C4EAAF9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495C34-C3A5-47AA-88A0-4B734D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695" y="261696"/>
            <a:ext cx="10515600" cy="1325563"/>
          </a:xfrm>
        </p:spPr>
        <p:txBody>
          <a:bodyPr/>
          <a:lstStyle/>
          <a:p>
            <a:r>
              <a:rPr lang="en-GB" dirty="0"/>
              <a:t>Home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9DD04-992F-4125-866A-D4103D83B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Home is integral to securing good progress throughout Primary School. It is vital to support learning in Years 5 and 6 as this enables children to consolidate learning in class and helps prepare for statutory testing.</a:t>
            </a:r>
          </a:p>
          <a:p>
            <a:endParaRPr lang="en-GB" dirty="0"/>
          </a:p>
          <a:p>
            <a:r>
              <a:rPr lang="en-GB" dirty="0"/>
              <a:t>Home learning in Years 5 and 6 also prepares children when they make their transition to secondary school.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Chalk Ridge home learning for the academic year 2023/24 has changed.</a:t>
            </a:r>
          </a:p>
        </p:txBody>
      </p:sp>
    </p:spTree>
    <p:extLst>
      <p:ext uri="{BB962C8B-B14F-4D97-AF65-F5344CB8AC3E}">
        <p14:creationId xmlns:p14="http://schemas.microsoft.com/office/powerpoint/2010/main" val="396249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A0A90E-2FFF-4010-864F-58E1AD38B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E7DCEB-7B6B-426B-9D83-DA518B22A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73A8CB-308A-4356-B3C7-817E1A54C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Home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103E5-9973-4504-BC2C-CE106FC50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children will complete a project once a term.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They will be given a selection of options and children can then choose which project they would like to do and share with their class during the last week of the term. </a:t>
            </a:r>
          </a:p>
          <a:p>
            <a:endParaRPr lang="en-GB" dirty="0"/>
          </a:p>
          <a:p>
            <a:r>
              <a:rPr lang="en-GB" dirty="0"/>
              <a:t>The project will link to one of the topics they are studying in school to deepen their understanding and inspire their curiosity.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34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436CF-977F-4689-B43C-A51B0543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6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000" dirty="0"/>
              <a:t>Year 6 – Home Learning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3A8E04-092B-435F-8841-864ABB69B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178" y="911224"/>
            <a:ext cx="8201395" cy="57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2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Times Tables Rock Stars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4417"/>
            <a:ext cx="10515600" cy="3632546"/>
          </a:xfrm>
        </p:spPr>
        <p:txBody>
          <a:bodyPr/>
          <a:lstStyle/>
          <a:p>
            <a:r>
              <a:rPr lang="en-GB" dirty="0"/>
              <a:t>‘Times Tables </a:t>
            </a:r>
            <a:r>
              <a:rPr lang="en-GB" dirty="0" err="1"/>
              <a:t>Rockstars</a:t>
            </a:r>
            <a:r>
              <a:rPr lang="en-GB" dirty="0"/>
              <a:t>’ enables children to practise and learn times tables at home and school.</a:t>
            </a:r>
          </a:p>
          <a:p>
            <a:r>
              <a:rPr lang="en-GB" dirty="0"/>
              <a:t>It enables them to improve their fluency and recall multiplication (and division) facts quickly.</a:t>
            </a:r>
          </a:p>
          <a:p>
            <a:r>
              <a:rPr lang="en-GB" dirty="0">
                <a:hlinkClick r:id="rId4"/>
              </a:rPr>
              <a:t>Times Tables Rock Stars (ttrockstars.com)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6AD26-611B-47D0-A60E-ECE6EC74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195" y="4784035"/>
            <a:ext cx="4063705" cy="17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75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1581</Words>
  <Application>Microsoft Office PowerPoint</Application>
  <PresentationFormat>Widescreen</PresentationFormat>
  <Paragraphs>237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Letter-join Plus 2</vt:lpstr>
      <vt:lpstr>Segoe UI Light</vt:lpstr>
      <vt:lpstr>Office Theme</vt:lpstr>
      <vt:lpstr>Year 5 and 6 Parent Workshop</vt:lpstr>
      <vt:lpstr>Upper Key Stage Two (Year 5 and 6)</vt:lpstr>
      <vt:lpstr>School Uniform</vt:lpstr>
      <vt:lpstr>PE School Uniform</vt:lpstr>
      <vt:lpstr>Equipment Needed</vt:lpstr>
      <vt:lpstr>Home Learning</vt:lpstr>
      <vt:lpstr>Home Learning</vt:lpstr>
      <vt:lpstr>Year 6 – Home Learning</vt:lpstr>
      <vt:lpstr>Times Tables Rock Stars</vt:lpstr>
      <vt:lpstr>Reading</vt:lpstr>
      <vt:lpstr>Planners</vt:lpstr>
      <vt:lpstr>Key events this year</vt:lpstr>
      <vt:lpstr>Topics throughout the year</vt:lpstr>
      <vt:lpstr>Year 5</vt:lpstr>
      <vt:lpstr>Year 5 </vt:lpstr>
      <vt:lpstr>Key Texts</vt:lpstr>
      <vt:lpstr>NFER Papers </vt:lpstr>
      <vt:lpstr>Topics throughout the year</vt:lpstr>
      <vt:lpstr>Year 6</vt:lpstr>
      <vt:lpstr>Weekly Time Table</vt:lpstr>
      <vt:lpstr>Key Texts</vt:lpstr>
      <vt:lpstr>SATs</vt:lpstr>
      <vt:lpstr>Reading and Spelling, Punctuation and Grammar </vt:lpstr>
      <vt:lpstr>Maths</vt:lpstr>
      <vt:lpstr>  How to support your child</vt:lpstr>
      <vt:lpstr>PowerPoint Presentation</vt:lpstr>
      <vt:lpstr>School Development Plan  </vt:lpstr>
      <vt:lpstr>School Development Plan  </vt:lpstr>
      <vt:lpstr>School Development Plan  </vt:lpstr>
      <vt:lpstr>School Development Plan  </vt:lpstr>
      <vt:lpstr>School Development Plan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and 6 Parent Workshop</dc:title>
  <dc:creator>H Burns</dc:creator>
  <cp:lastModifiedBy>Sue Jackson</cp:lastModifiedBy>
  <cp:revision>62</cp:revision>
  <cp:lastPrinted>2023-09-11T15:22:50Z</cp:lastPrinted>
  <dcterms:created xsi:type="dcterms:W3CDTF">2022-09-07T15:31:06Z</dcterms:created>
  <dcterms:modified xsi:type="dcterms:W3CDTF">2023-09-11T15:48:26Z</dcterms:modified>
</cp:coreProperties>
</file>